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72" r:id="rId3"/>
    <p:sldId id="257" r:id="rId4"/>
    <p:sldId id="271"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4630400" cy="8229600"/>
  <p:notesSz cx="8229600" cy="14630400"/>
  <p:embeddedFontLst>
    <p:embeddedFont>
      <p:font typeface="Mukta Light" panose="020B0604020202020204" charset="0"/>
      <p:regular r:id="rId20"/>
    </p:embeddedFont>
    <p:embeddedFont>
      <p:font typeface="Prompt Medium" panose="00000600000000000000" pitchFamily="2" charset="-34"/>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9B1"/>
    <a:srgbClr val="C6B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24" autoAdjust="0"/>
  </p:normalViewPr>
  <p:slideViewPr>
    <p:cSldViewPr snapToGrid="0" snapToObjects="1">
      <p:cViewPr varScale="1">
        <p:scale>
          <a:sx n="58" d="100"/>
          <a:sy n="58" d="100"/>
        </p:scale>
        <p:origin x="110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369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Koo Wai Kit, and today I am excited to present my master's thesis proposal. </a:t>
            </a:r>
            <a:r>
              <a:rPr lang="en-US" b="0" dirty="0"/>
              <a:t>I’m sorry if my voice sounds weird, my throat has </a:t>
            </a:r>
            <a:r>
              <a:rPr lang="en-US" b="0"/>
              <a:t>been sore for several days now. </a:t>
            </a:r>
            <a:endParaRPr lang="en-US" b="0" dirty="0"/>
          </a:p>
          <a:p>
            <a:endParaRPr lang="en-US" b="0" dirty="0"/>
          </a:p>
          <a:p>
            <a:r>
              <a:rPr lang="en-US" dirty="0"/>
              <a:t>My thesis title would be </a:t>
            </a:r>
            <a:r>
              <a:rPr lang="en-US" b="1" dirty="0"/>
              <a:t>"A Framework for Real-Time Detection of Wi-Fi DoS Attacks in IoT Environments.“ </a:t>
            </a:r>
            <a:r>
              <a:rPr lang="en-US" dirty="0"/>
              <a:t>As IoT devices continue to grow in popularity, security has become a major concern, particularly when it comes to </a:t>
            </a:r>
            <a:r>
              <a:rPr lang="en-US" b="1" dirty="0"/>
              <a:t>Denial-of-Service (DoS) attacks on Wi-Fi networks</a:t>
            </a:r>
            <a:r>
              <a:rPr lang="en-US" dirty="0"/>
              <a:t>. These attacks can severely disrupt IoT environments, causing network downtime and financial loss. To address this, my research focuses on developing a </a:t>
            </a:r>
            <a:r>
              <a:rPr lang="en-US" b="1" dirty="0"/>
              <a:t>real-time detection framework</a:t>
            </a:r>
            <a:r>
              <a:rPr lang="en-US" dirty="0"/>
              <a:t> that can effectively identify and mitigate such attacks while being lightweight enough to operate on resource-constrained IoT devices.</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research, I will use a combination of </a:t>
            </a:r>
            <a:r>
              <a:rPr lang="en-US" b="1" dirty="0"/>
              <a:t>public datasets, synthetic attack traffic, and open-source tools</a:t>
            </a:r>
            <a:r>
              <a:rPr lang="en-US" dirty="0"/>
              <a:t> to ensure a comprehensive evaluation.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a:t>
            </a:r>
            <a:r>
              <a:rPr lang="en-GB" b="1" dirty="0"/>
              <a:t>network traffic data</a:t>
            </a:r>
            <a:r>
              <a:rPr lang="en-GB" dirty="0"/>
              <a:t>, I will analyze public datasets like </a:t>
            </a:r>
            <a:r>
              <a:rPr lang="en-GB" b="1" dirty="0" err="1"/>
              <a:t>BoT</a:t>
            </a:r>
            <a:r>
              <a:rPr lang="en-GB" b="1" dirty="0"/>
              <a:t>-IoT and CIC-IDS2017</a:t>
            </a:r>
            <a:r>
              <a:rPr lang="en-GB" dirty="0"/>
              <a:t>, which provide </a:t>
            </a:r>
            <a:r>
              <a:rPr lang="en-GB" dirty="0" err="1"/>
              <a:t>labeled</a:t>
            </a:r>
            <a:r>
              <a:rPr lang="en-GB" dirty="0"/>
              <a:t> normal and attack traffic. To </a:t>
            </a:r>
            <a:r>
              <a:rPr lang="en-US" dirty="0"/>
              <a:t>capture more realistic Wi-Fi DoS patterns</a:t>
            </a:r>
            <a:r>
              <a:rPr lang="en-GB" dirty="0"/>
              <a:t>, I will also </a:t>
            </a:r>
            <a:r>
              <a:rPr lang="en-GB" b="1" dirty="0"/>
              <a:t>generate synthetic Wi-Fi DoS attack traffic</a:t>
            </a:r>
            <a:r>
              <a:rPr lang="en-GB" dirty="0"/>
              <a:t> using </a:t>
            </a:r>
            <a:r>
              <a:rPr lang="en-GB" b="1" dirty="0"/>
              <a:t>GNS3 and Aircrack-ng</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framework is designed for </a:t>
            </a:r>
            <a:r>
              <a:rPr lang="en-US" b="1" dirty="0"/>
              <a:t>resource-constrained IoT devices</a:t>
            </a:r>
            <a:r>
              <a:rPr lang="en-US" dirty="0"/>
              <a:t>, I will consider </a:t>
            </a:r>
            <a:r>
              <a:rPr lang="en-US" b="1" dirty="0"/>
              <a:t>device specifications</a:t>
            </a:r>
            <a:r>
              <a:rPr lang="en-US" dirty="0"/>
              <a:t> like CPU, memory, and power constraints of </a:t>
            </a:r>
            <a:r>
              <a:rPr lang="en-US" b="1" dirty="0"/>
              <a:t>Raspberry Pi and ESP32</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a:t>
            </a:r>
            <a:r>
              <a:rPr lang="en-GB" b="1" dirty="0"/>
              <a:t>software tools</a:t>
            </a:r>
            <a:r>
              <a:rPr lang="en-GB" dirty="0"/>
              <a:t>, I will use </a:t>
            </a:r>
            <a:r>
              <a:rPr lang="en-GB" b="1" dirty="0"/>
              <a:t>Python (TensorFlow Lite, Scikit-Learn) for machine learning evaluation</a:t>
            </a:r>
            <a:r>
              <a:rPr lang="en-GB" dirty="0"/>
              <a:t>, </a:t>
            </a:r>
            <a:r>
              <a:rPr lang="en-GB" b="1" dirty="0"/>
              <a:t>NS-3 and </a:t>
            </a:r>
            <a:r>
              <a:rPr lang="en-GB" b="1" dirty="0" err="1"/>
              <a:t>OMNeT</a:t>
            </a:r>
            <a:r>
              <a:rPr lang="en-GB" b="1" dirty="0"/>
              <a:t>++ for network simulation</a:t>
            </a:r>
            <a:r>
              <a:rPr lang="en-GB" dirty="0"/>
              <a:t>, and </a:t>
            </a:r>
            <a:r>
              <a:rPr lang="en-GB" b="1" dirty="0"/>
              <a:t>Wireshark for traffic analysis</a:t>
            </a:r>
            <a:r>
              <a:rPr lang="en-GB" dirty="0"/>
              <a:t>. Additionally, I will use </a:t>
            </a:r>
            <a:r>
              <a:rPr lang="en-GB" b="1" dirty="0"/>
              <a:t>pre-trained ML models from open repositories like Kaggle</a:t>
            </a:r>
            <a:r>
              <a:rPr lang="en-GB" dirty="0"/>
              <a:t> to improve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terms of </a:t>
            </a:r>
            <a:r>
              <a:rPr lang="en-US" b="1" dirty="0"/>
              <a:t>hardware</a:t>
            </a:r>
            <a:r>
              <a:rPr lang="en-US" dirty="0"/>
              <a:t>, the research does not require specialized IoT hardware, as it will be tested on </a:t>
            </a:r>
            <a:r>
              <a:rPr lang="en-US" b="1" dirty="0"/>
              <a:t>standard computing systems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since all tools and datasets are </a:t>
            </a:r>
            <a:r>
              <a:rPr lang="en-US" b="1" dirty="0"/>
              <a:t>open-source and freely available</a:t>
            </a:r>
            <a:r>
              <a:rPr lang="en-US" dirty="0"/>
              <a:t>, this approach remains </a:t>
            </a:r>
            <a:r>
              <a:rPr lang="en-US" b="1" dirty="0"/>
              <a:t>cost-effective and scalable</a:t>
            </a:r>
            <a:r>
              <a:rPr lang="en-US" dirty="0"/>
              <a:t>.</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has a few limitations, but mitigation strategies can help address them.</a:t>
            </a:r>
          </a:p>
          <a:p>
            <a:endParaRPr lang="en-US" dirty="0"/>
          </a:p>
          <a:p>
            <a:r>
              <a:rPr lang="en-US" b="1" dirty="0"/>
              <a:t>First, simulations</a:t>
            </a:r>
            <a:r>
              <a:rPr lang="en-US" dirty="0"/>
              <a:t> may not fully replicate real-world IoT complexities like </a:t>
            </a:r>
            <a:r>
              <a:rPr lang="en-US" b="1" dirty="0"/>
              <a:t>hardware vulnerabilities and interference</a:t>
            </a:r>
            <a:r>
              <a:rPr lang="en-US" dirty="0"/>
              <a:t>. To improve accuracy, I will </a:t>
            </a:r>
            <a:r>
              <a:rPr lang="en-US" b="1" dirty="0"/>
              <a:t>test across multiple simulation tools and diverse traffic profiles</a:t>
            </a:r>
            <a:r>
              <a:rPr lang="en-US" dirty="0"/>
              <a:t>.</a:t>
            </a:r>
          </a:p>
          <a:p>
            <a:r>
              <a:rPr lang="en-US" b="1" dirty="0"/>
              <a:t>Second, outdated datasets</a:t>
            </a:r>
            <a:r>
              <a:rPr lang="en-US" dirty="0"/>
              <a:t> may lack newer Wi-Fi DoS attack vectors. To counter this, I will </a:t>
            </a:r>
            <a:r>
              <a:rPr lang="en-US" b="1" dirty="0"/>
              <a:t>generate custom attack traffic</a:t>
            </a:r>
            <a:r>
              <a:rPr lang="en-US" dirty="0"/>
              <a:t> to ensure relevance.</a:t>
            </a:r>
          </a:p>
          <a:p>
            <a:r>
              <a:rPr lang="en-US" b="1" dirty="0"/>
              <a:t>Third</a:t>
            </a:r>
            <a:r>
              <a:rPr lang="en-US" dirty="0"/>
              <a:t>, the study focuses only on </a:t>
            </a:r>
            <a:r>
              <a:rPr lang="en-US" b="1" dirty="0"/>
              <a:t>Wi-Fi DoS attacks</a:t>
            </a:r>
            <a:r>
              <a:rPr lang="en-US" dirty="0"/>
              <a:t>, but the framework is </a:t>
            </a:r>
            <a:r>
              <a:rPr lang="en-US" b="1" dirty="0"/>
              <a:t>designed for future expansion</a:t>
            </a:r>
            <a:r>
              <a:rPr lang="en-US" dirty="0"/>
              <a:t> to cover other threats.</a:t>
            </a:r>
          </a:p>
          <a:p>
            <a:r>
              <a:rPr lang="en-US" b="1" dirty="0"/>
              <a:t>Fourth, hardware bias</a:t>
            </a:r>
            <a:r>
              <a:rPr lang="en-US" dirty="0"/>
              <a:t> is possible since testing on </a:t>
            </a:r>
            <a:r>
              <a:rPr lang="en-US" b="1" dirty="0"/>
              <a:t>Raspberry Pi and similar devices</a:t>
            </a:r>
            <a:r>
              <a:rPr lang="en-US" dirty="0"/>
              <a:t> may not capture all scenarios. To mitigate this, I will </a:t>
            </a:r>
            <a:r>
              <a:rPr lang="en-US" b="1" dirty="0"/>
              <a:t>cross-validate results on different hardware</a:t>
            </a:r>
            <a:r>
              <a:rPr lang="en-US" dirty="0"/>
              <a:t>.</a:t>
            </a:r>
          </a:p>
          <a:p>
            <a:r>
              <a:rPr lang="en-US" b="1" dirty="0"/>
              <a:t>Finally, the framework won’t be deployed in a real-world IoT network yet</a:t>
            </a:r>
            <a:r>
              <a:rPr lang="en-US" dirty="0"/>
              <a:t>, but its </a:t>
            </a:r>
            <a:r>
              <a:rPr lang="en-US" b="1" dirty="0"/>
              <a:t>modular design allows for seamless future integration</a:t>
            </a:r>
            <a:r>
              <a:rPr lang="en-US" dirty="0"/>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over some important ethical and safety considerations in my study.</a:t>
            </a:r>
          </a:p>
          <a:p>
            <a:endParaRPr lang="en-US" dirty="0"/>
          </a:p>
          <a:p>
            <a:r>
              <a:rPr lang="en-US" dirty="0"/>
              <a:t>First, regarding </a:t>
            </a:r>
            <a:r>
              <a:rPr lang="en-US" b="1" dirty="0"/>
              <a:t>privacy</a:t>
            </a:r>
            <a:r>
              <a:rPr lang="en-US" dirty="0"/>
              <a:t>, I'm using publicly available datasets that are anonymized and non-sensitive. Since no human subjects are involved, I can maintain a strong ethical standard.</a:t>
            </a:r>
          </a:p>
          <a:p>
            <a:r>
              <a:rPr lang="en-US" dirty="0"/>
              <a:t>When it comes to </a:t>
            </a:r>
            <a:r>
              <a:rPr lang="en-US" b="1" dirty="0"/>
              <a:t>security</a:t>
            </a:r>
            <a:r>
              <a:rPr lang="en-US" dirty="0"/>
              <a:t>, I generate synthetic attack data in simulated environments. This approach allows me to explore different scenarios without causing any unintended disruptions to real networks.</a:t>
            </a:r>
          </a:p>
          <a:p>
            <a:r>
              <a:rPr lang="en-US" dirty="0"/>
              <a:t>Lastly, I’ve thought about </a:t>
            </a:r>
            <a:r>
              <a:rPr lang="en-US" b="1" dirty="0"/>
              <a:t>algorithmic bias</a:t>
            </a:r>
            <a:r>
              <a:rPr lang="en-US" dirty="0"/>
              <a:t>. I consider a variety of attack scenarios and ensure that I use balanced datasets for cross-validation. This helps minimize bias and strengthens the reliability of my findings.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look at my research plan, which spans over 12 weeks of the next semester.</a:t>
            </a:r>
          </a:p>
          <a:p>
            <a:endParaRPr lang="en-US" dirty="0"/>
          </a:p>
          <a:p>
            <a:r>
              <a:rPr lang="en-US" b="1" dirty="0"/>
              <a:t>In Weeks 1 and 2</a:t>
            </a:r>
            <a:r>
              <a:rPr lang="en-US" dirty="0"/>
              <a:t>, I'll focus on refining my literature review and setting up the initial framework for my research. This includes finalizing my research design and configuring the simulation tools I’ll be using. By the end of this phase, I expect to have a preliminary annotated bibliography, refined research objectives, and a fully configured simulation environment, either using NS-3 or </a:t>
            </a:r>
            <a:r>
              <a:rPr lang="en-US" dirty="0" err="1"/>
              <a:t>OMNeT</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During Weeks 3 and 4</a:t>
            </a:r>
            <a:r>
              <a:rPr lang="en-US" dirty="0"/>
              <a:t>, I’ll enter Phase 1, which involves data collection and preprocessing. I’ll gather relevant datasets and generate synthetic Wi-Fi DoS attack data. My deliverables for this phase will include cleaned and labeled datasets, along with traffic data featuring extracted characteristics such as packet rates and signal strength.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Week 5</a:t>
            </a:r>
            <a:r>
              <a:rPr lang="en-US" dirty="0"/>
              <a:t>, I’ll focus on Phase 2, where I’ll identify suitable machine learning models and anomaly detection algorithms. This will also include a mid-project review to assess my progress. By the end of this week, I aim to have a shortlist of models and algorithms and a progress report detailing my findings thus far.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Weeks 6 and 7</a:t>
            </a:r>
            <a:r>
              <a:rPr lang="en-US" dirty="0"/>
              <a:t> will be dedicated to Phase 3: model evaluation. I’ll train and test the models on the preprocessed datasets, analyzing various performance metrics. The outcome of this phase will be a comprehensive model evaluation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Weeks 8 and 9</a:t>
            </a:r>
            <a:r>
              <a:rPr lang="en-US" dirty="0"/>
              <a:t>, I’ll conduct Phase 4, where I’ll simulate real-time Wi-Fi DoS attacks within IoT environments. I will also test the detection capabilities of my models under dynamic traffic conditions. I expect to gather simulation logs and document the detection accuracy and response times.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During Week 10</a:t>
            </a:r>
            <a:r>
              <a:rPr lang="en-US" dirty="0"/>
              <a:t>, I’ll work on Phase 5, which involves developing a unified framework that integrates the selected machine learning models and anomaly detection algorithms. By the end of this week, I’ll have a list of the chosen models, a functional prototype of the framework, and a code repository with modular components.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Week 11</a:t>
            </a:r>
            <a:r>
              <a:rPr lang="en-US" dirty="0"/>
              <a:t>, I’ll focus on Phase 6: benchmarking. I’ll compare the performance of my integrated framework against traditional intrusion detection systems, leading to a detailed benchmarking report.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in </a:t>
            </a:r>
            <a:r>
              <a:rPr lang="en-US" b="1" dirty="0"/>
              <a:t>Week 12</a:t>
            </a:r>
            <a:r>
              <a:rPr lang="en-US" dirty="0"/>
              <a:t>, I’ll finalize my research by proofreading, formatting, and submitting my thesis. I’ll also prepare my final presentation to summarize my findings and contributions to the field.</a:t>
            </a:r>
          </a:p>
          <a:p>
            <a:endParaRPr lang="en-US" dirty="0"/>
          </a:p>
          <a:p>
            <a:r>
              <a:rPr lang="en-US" dirty="0"/>
              <a:t>This is just an outline of my research plan, and it may change as I go along. I’ll do my best to complete each phase as quickly as I can and provide weekly updates on my progress.</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this research aims to enhance </a:t>
            </a:r>
            <a:r>
              <a:rPr lang="en-US" b="1" dirty="0"/>
              <a:t>IoT security</a:t>
            </a:r>
            <a:r>
              <a:rPr lang="en-US" dirty="0"/>
              <a:t> by developing a </a:t>
            </a:r>
            <a:r>
              <a:rPr lang="en-US" b="1" dirty="0"/>
              <a:t>real-time Wi-Fi DoS detection framework</a:t>
            </a:r>
            <a:r>
              <a:rPr lang="en-US" dirty="0"/>
              <a:t> using </a:t>
            </a:r>
            <a:r>
              <a:rPr lang="en-US" b="1" dirty="0"/>
              <a:t>lightweight ML techniques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addressing </a:t>
            </a:r>
            <a:r>
              <a:rPr lang="en-US" b="1" dirty="0"/>
              <a:t>key IoT security challenges</a:t>
            </a:r>
            <a:r>
              <a:rPr lang="en-US" dirty="0"/>
              <a:t>, this framework will help prevent network disruptions, reduce financial risks, and contribute to the </a:t>
            </a:r>
            <a:r>
              <a:rPr lang="en-US" b="1" dirty="0"/>
              <a:t>advancement of IoT security research</a:t>
            </a:r>
            <a:r>
              <a:rPr lang="en-US" dirty="0"/>
              <a:t>.</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references. </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watching!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any questions or would like to discuss further, please feel free to reach out to me via Teams or email.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dive into the details, let me give you an overview of what I will be covering today.</a:t>
            </a:r>
          </a:p>
          <a:p>
            <a:endParaRPr lang="en-US" dirty="0"/>
          </a:p>
          <a:p>
            <a:r>
              <a:rPr lang="en-US" dirty="0"/>
              <a:t>I will start by explaining how I refined my research title to better align with my objectives. Then, I will discuss the </a:t>
            </a:r>
            <a:r>
              <a:rPr lang="en-US" b="1" dirty="0"/>
              <a:t>problem statement</a:t>
            </a:r>
            <a:r>
              <a:rPr lang="en-US" dirty="0"/>
              <a:t>, highlighting the vulnerabilities of IoT devices and the limitations of traditional security solutions. This will lead into my proposed solution, which leverages </a:t>
            </a:r>
            <a:r>
              <a:rPr lang="en-US" b="1" dirty="0"/>
              <a:t>machine learning and anomaly detection techniques</a:t>
            </a:r>
            <a:r>
              <a:rPr lang="en-US" dirty="0"/>
              <a:t> for real-time attack detection.</a:t>
            </a:r>
          </a:p>
          <a:p>
            <a:endParaRPr lang="en-US" dirty="0"/>
          </a:p>
          <a:p>
            <a:r>
              <a:rPr lang="en-US" dirty="0"/>
              <a:t>Following that, I will outline my </a:t>
            </a:r>
            <a:r>
              <a:rPr lang="en-US" b="1" dirty="0"/>
              <a:t>research objectives</a:t>
            </a:r>
            <a:r>
              <a:rPr lang="en-US" dirty="0"/>
              <a:t>, explain the significance of my study, and walk you through my </a:t>
            </a:r>
            <a:r>
              <a:rPr lang="en-US" b="1" dirty="0"/>
              <a:t>methodology</a:t>
            </a:r>
            <a:r>
              <a:rPr lang="en-US" dirty="0"/>
              <a:t>, including data sources, limitations, and ethical considerations. Finally, I will present my </a:t>
            </a:r>
            <a:r>
              <a:rPr lang="en-US" b="1" dirty="0"/>
              <a:t>12-week research plan</a:t>
            </a:r>
            <a:r>
              <a:rPr lang="en-US" dirty="0"/>
              <a:t> before concluding with key takeaways.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my research was titled </a:t>
            </a:r>
            <a:r>
              <a:rPr lang="en-US" b="1" dirty="0"/>
              <a:t>"Analysis of Wi-Fi Vulnerabilities Leading to Denial-of-Service Attacks and Mitigation Strategies."</a:t>
            </a:r>
            <a:r>
              <a:rPr lang="en-US" dirty="0"/>
              <a:t> However, I realized that this title was too broad and lacked a clear technical focus.</a:t>
            </a:r>
          </a:p>
          <a:p>
            <a:endParaRPr lang="en-US" dirty="0"/>
          </a:p>
          <a:p>
            <a:r>
              <a:rPr lang="en-US" dirty="0"/>
              <a:t>To make it more precise, I refined it to </a:t>
            </a:r>
            <a:r>
              <a:rPr lang="en-US" b="1" dirty="0"/>
              <a:t>"A Framework for Real-Time Detection of Wi-Fi DoS Attacks in IoT Environments."</a:t>
            </a:r>
            <a:r>
              <a:rPr lang="en-US" dirty="0"/>
              <a:t> This new title better reflects the </a:t>
            </a:r>
            <a:r>
              <a:rPr lang="en-US" b="1" dirty="0"/>
              <a:t>practical</a:t>
            </a:r>
            <a:r>
              <a:rPr lang="en-US" dirty="0"/>
              <a:t> and </a:t>
            </a:r>
            <a:r>
              <a:rPr lang="en-US" b="1" dirty="0"/>
              <a:t>technical</a:t>
            </a:r>
            <a:r>
              <a:rPr lang="en-US" dirty="0"/>
              <a:t> contribution of my work. Instead of just analyzing vulnerabilities, my research will focus on designing an </a:t>
            </a:r>
            <a:r>
              <a:rPr lang="en-US" b="1" dirty="0"/>
              <a:t>actual detection framework</a:t>
            </a:r>
            <a:r>
              <a:rPr lang="en-US" dirty="0"/>
              <a:t>. It also emphasizes the </a:t>
            </a:r>
            <a:r>
              <a:rPr lang="en-US" b="1" dirty="0"/>
              <a:t>IoT context</a:t>
            </a:r>
            <a:r>
              <a:rPr lang="en-US" dirty="0"/>
              <a:t> and the </a:t>
            </a:r>
            <a:r>
              <a:rPr lang="en-US" b="1" dirty="0"/>
              <a:t>real-time</a:t>
            </a:r>
            <a:r>
              <a:rPr lang="en-US" dirty="0"/>
              <a:t> nature of the solution, making it more aligned with the core objectives of my study.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A30B4-8C0B-2129-6673-C452152F3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16EB62-1E51-E1C0-543A-75CA5AEF0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23B6BD-1EDE-5977-9A09-FC8B70591AF7}"/>
              </a:ext>
            </a:extLst>
          </p:cNvPr>
          <p:cNvSpPr>
            <a:spLocks noGrp="1"/>
          </p:cNvSpPr>
          <p:nvPr>
            <p:ph type="body" idx="1"/>
          </p:nvPr>
        </p:nvSpPr>
        <p:spPr/>
        <p:txBody>
          <a:bodyPr/>
          <a:lstStyle/>
          <a:p>
            <a:r>
              <a:rPr lang="en-US" dirty="0"/>
              <a:t>Now, let’s take a closer look at the problem. IoT devices face several security challenges that make them highly vulnerable to Wi-Fi DoS attacks.</a:t>
            </a:r>
          </a:p>
          <a:p>
            <a:endParaRPr lang="en-US" dirty="0"/>
          </a:p>
          <a:p>
            <a:r>
              <a:rPr lang="en-US" b="1" dirty="0"/>
              <a:t>First</a:t>
            </a:r>
            <a:r>
              <a:rPr lang="en-US" dirty="0"/>
              <a:t>, IoT devices are designed with </a:t>
            </a:r>
            <a:r>
              <a:rPr lang="en-US" b="1" dirty="0"/>
              <a:t>limited processing power, memory, and battery life</a:t>
            </a:r>
            <a:r>
              <a:rPr lang="en-US" dirty="0"/>
              <a:t>, making it difficult to implement traditional security measures.</a:t>
            </a:r>
          </a:p>
          <a:p>
            <a:r>
              <a:rPr lang="en-US" b="1" dirty="0"/>
              <a:t>Second</a:t>
            </a:r>
            <a:r>
              <a:rPr lang="en-US" dirty="0"/>
              <a:t>, IoT networks use </a:t>
            </a:r>
            <a:r>
              <a:rPr lang="en-US" b="1" dirty="0"/>
              <a:t>a variety of communication protocols</a:t>
            </a:r>
            <a:r>
              <a:rPr lang="en-US" dirty="0"/>
              <a:t>, resulting in </a:t>
            </a:r>
            <a:r>
              <a:rPr lang="en-US" b="1" dirty="0"/>
              <a:t>heterogeneous traffic patterns</a:t>
            </a:r>
            <a:r>
              <a:rPr lang="en-US" dirty="0"/>
              <a:t>. This complexity makes it challenging to detect malicious activity.</a:t>
            </a:r>
          </a:p>
          <a:p>
            <a:r>
              <a:rPr lang="en-US" b="1" dirty="0"/>
              <a:t>Finally</a:t>
            </a:r>
            <a:r>
              <a:rPr lang="en-US" dirty="0"/>
              <a:t>, integrating security tools across different IoT devices is difficult because there is </a:t>
            </a:r>
            <a:r>
              <a:rPr lang="en-US" b="1" dirty="0"/>
              <a:t>no universal security solution</a:t>
            </a:r>
            <a:r>
              <a:rPr lang="en-US" dirty="0"/>
              <a:t> that fits all IoT applications.</a:t>
            </a:r>
          </a:p>
          <a:p>
            <a:endParaRPr lang="en-US" dirty="0"/>
          </a:p>
          <a:p>
            <a:r>
              <a:rPr lang="en-US" dirty="0"/>
              <a:t>These factors create a </a:t>
            </a:r>
            <a:r>
              <a:rPr lang="en-US" b="1" dirty="0"/>
              <a:t>critical gap in security</a:t>
            </a:r>
            <a:r>
              <a:rPr lang="en-US" dirty="0"/>
              <a:t>, leaving IoT environments </a:t>
            </a:r>
            <a:r>
              <a:rPr lang="en-US" b="1" dirty="0"/>
              <a:t>highly susceptible to Wi-Fi-based DoS attacks</a:t>
            </a:r>
            <a:r>
              <a:rPr lang="en-US" dirty="0"/>
              <a:t>.</a:t>
            </a:r>
          </a:p>
          <a:p>
            <a:endParaRPr lang="en-US" dirty="0"/>
          </a:p>
        </p:txBody>
      </p:sp>
      <p:sp>
        <p:nvSpPr>
          <p:cNvPr id="4" name="Slide Number Placeholder 3">
            <a:extLst>
              <a:ext uri="{FF2B5EF4-FFF2-40B4-BE49-F238E27FC236}">
                <a16:creationId xmlns:a16="http://schemas.microsoft.com/office/drawing/2014/main" id="{3D439000-1E0F-6BE7-0125-B4019D6C8801}"/>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896475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security solutions, such as </a:t>
            </a:r>
            <a:r>
              <a:rPr lang="en-US" b="1" dirty="0"/>
              <a:t>Intrusion Detection Systems (IDS),</a:t>
            </a:r>
            <a:r>
              <a:rPr lang="en-US" dirty="0"/>
              <a:t> have several limitations when applied to IoT environments.</a:t>
            </a:r>
          </a:p>
          <a:p>
            <a:endParaRPr lang="en-US" dirty="0"/>
          </a:p>
          <a:p>
            <a:r>
              <a:rPr lang="en-US" b="1" dirty="0"/>
              <a:t>First</a:t>
            </a:r>
            <a:r>
              <a:rPr lang="en-US" dirty="0"/>
              <a:t>, most IDS rely on </a:t>
            </a:r>
            <a:r>
              <a:rPr lang="en-US" b="1" dirty="0"/>
              <a:t>post-event analysis</a:t>
            </a:r>
            <a:r>
              <a:rPr lang="en-US" dirty="0"/>
              <a:t>, meaning they detect attacks </a:t>
            </a:r>
            <a:r>
              <a:rPr lang="en-US" b="1" dirty="0"/>
              <a:t>after</a:t>
            </a:r>
            <a:r>
              <a:rPr lang="en-US" dirty="0"/>
              <a:t> they have already caused disruption. This delay can lead to significant network downtime.</a:t>
            </a:r>
          </a:p>
          <a:p>
            <a:r>
              <a:rPr lang="en-US" b="1" dirty="0"/>
              <a:t>Second</a:t>
            </a:r>
            <a:r>
              <a:rPr lang="en-US" dirty="0"/>
              <a:t>, traditional IDS require </a:t>
            </a:r>
            <a:r>
              <a:rPr lang="en-US" b="1" dirty="0"/>
              <a:t>high computational resources</a:t>
            </a:r>
            <a:r>
              <a:rPr lang="en-US" dirty="0"/>
              <a:t>, which makes them unsuitable for IoT devices that operate with limited processing power.</a:t>
            </a:r>
          </a:p>
          <a:p>
            <a:r>
              <a:rPr lang="en-US" b="1" dirty="0"/>
              <a:t>Third</a:t>
            </a:r>
            <a:r>
              <a:rPr lang="en-US" dirty="0"/>
              <a:t>, these systems struggle to </a:t>
            </a:r>
            <a:r>
              <a:rPr lang="en-US" b="1" dirty="0"/>
              <a:t>adapt</a:t>
            </a:r>
            <a:r>
              <a:rPr lang="en-US" dirty="0"/>
              <a:t> to the ever-changing and dynamic nature of IoT traffic. As a result, they </a:t>
            </a:r>
            <a:r>
              <a:rPr lang="en-US" b="1" dirty="0"/>
              <a:t>fail to detect evolving attack patterns</a:t>
            </a:r>
            <a:r>
              <a:rPr lang="en-US" dirty="0"/>
              <a:t> effectively.</a:t>
            </a:r>
          </a:p>
          <a:p>
            <a:endParaRPr lang="en-US" dirty="0"/>
          </a:p>
          <a:p>
            <a:r>
              <a:rPr lang="en-US" dirty="0"/>
              <a:t>Because of these limitations, we need a </a:t>
            </a:r>
            <a:r>
              <a:rPr lang="en-US" b="1" dirty="0"/>
              <a:t>more efficient and adaptive approach</a:t>
            </a:r>
            <a:r>
              <a:rPr lang="en-US" dirty="0"/>
              <a:t> to detect and mitigate Wi-Fi DoS attacks in IoT networks.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these challenges, my research proposes a </a:t>
            </a:r>
            <a:r>
              <a:rPr lang="en-US" b="1" dirty="0"/>
              <a:t>machine learning-based framework</a:t>
            </a:r>
            <a:r>
              <a:rPr lang="en-US" dirty="0"/>
              <a:t> that is both </a:t>
            </a:r>
            <a:r>
              <a:rPr lang="en-US" b="1" dirty="0"/>
              <a:t>lightweight and capable of real-time detection</a:t>
            </a:r>
            <a:r>
              <a:rPr lang="en-US" dirty="0"/>
              <a:t>.</a:t>
            </a:r>
          </a:p>
          <a:p>
            <a:endParaRPr lang="en-US" dirty="0"/>
          </a:p>
          <a:p>
            <a:r>
              <a:rPr lang="en-US" b="1" dirty="0"/>
              <a:t>First</a:t>
            </a:r>
            <a:r>
              <a:rPr lang="en-US" dirty="0"/>
              <a:t>, it will use </a:t>
            </a:r>
            <a:r>
              <a:rPr lang="en-US" b="1" dirty="0"/>
              <a:t>machine learning and anomaly detection techniques</a:t>
            </a:r>
            <a:r>
              <a:rPr lang="en-US" dirty="0"/>
              <a:t> to continuously analyze network traffic and identify unusual patterns associated with DoS attacks.</a:t>
            </a:r>
          </a:p>
          <a:p>
            <a:r>
              <a:rPr lang="en-US" b="1" dirty="0"/>
              <a:t>Second</a:t>
            </a:r>
            <a:r>
              <a:rPr lang="en-US" dirty="0"/>
              <a:t>, the model will be optimized to be </a:t>
            </a:r>
            <a:r>
              <a:rPr lang="en-US" b="1" dirty="0"/>
              <a:t>resource-efficient</a:t>
            </a:r>
            <a:r>
              <a:rPr lang="en-US" dirty="0"/>
              <a:t>, ensuring that it can run on IoT devices without consuming excessive processing power or battery life.</a:t>
            </a:r>
          </a:p>
          <a:p>
            <a:r>
              <a:rPr lang="en-US" b="1" dirty="0"/>
              <a:t>Finally</a:t>
            </a:r>
            <a:r>
              <a:rPr lang="en-US" dirty="0"/>
              <a:t>, this approach will enable </a:t>
            </a:r>
            <a:r>
              <a:rPr lang="en-US" b="1" dirty="0"/>
              <a:t>adaptive threat detection</a:t>
            </a:r>
            <a:r>
              <a:rPr lang="en-US" dirty="0"/>
              <a:t>, meaning it can learn and evolve to detect </a:t>
            </a:r>
            <a:r>
              <a:rPr lang="en-US" b="1" dirty="0"/>
              <a:t>new and emerging attack patterns</a:t>
            </a:r>
            <a:r>
              <a:rPr lang="en-US" dirty="0"/>
              <a:t> over time.</a:t>
            </a:r>
          </a:p>
          <a:p>
            <a:endParaRPr lang="en-US" dirty="0"/>
          </a:p>
          <a:p>
            <a:r>
              <a:rPr lang="en-US" dirty="0"/>
              <a:t>With this approach, IoT networks will be able to detect and respond to DoS attacks </a:t>
            </a:r>
            <a:r>
              <a:rPr lang="en-US" b="1" dirty="0"/>
              <a:t>instantly</a:t>
            </a:r>
            <a:r>
              <a:rPr lang="en-US" dirty="0"/>
              <a:t>, preventing major disruptions.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is structured around five key research objectives:</a:t>
            </a:r>
          </a:p>
          <a:p>
            <a:endParaRPr lang="en-US" dirty="0"/>
          </a:p>
          <a:p>
            <a:pPr>
              <a:buFont typeface="+mj-lt"/>
              <a:buAutoNum type="arabicPeriod"/>
            </a:pPr>
            <a:r>
              <a:rPr lang="en-US" b="1" dirty="0"/>
              <a:t>Analyze vulnerabilities</a:t>
            </a:r>
            <a:r>
              <a:rPr lang="en-US" dirty="0"/>
              <a:t> – I will identify the key security weaknesses in IoT Wi-Fi networks that make them susceptible to DoS attacks.</a:t>
            </a:r>
          </a:p>
          <a:p>
            <a:pPr>
              <a:buFont typeface="+mj-lt"/>
              <a:buAutoNum type="arabicPeriod"/>
            </a:pPr>
            <a:r>
              <a:rPr lang="en-US" b="1" dirty="0"/>
              <a:t>Evaluate ML models</a:t>
            </a:r>
            <a:r>
              <a:rPr lang="en-US" dirty="0"/>
              <a:t> – I will assess different machine learning models to determine which are best suited for real-time attack detection.</a:t>
            </a:r>
          </a:p>
          <a:p>
            <a:pPr>
              <a:buFont typeface="+mj-lt"/>
              <a:buAutoNum type="arabicPeriod"/>
            </a:pPr>
            <a:r>
              <a:rPr lang="en-US" b="1" dirty="0"/>
              <a:t>Design a framework</a:t>
            </a:r>
            <a:r>
              <a:rPr lang="en-US" dirty="0"/>
              <a:t> – My goal is to develop a practical detection framework that integrates these ML models with IoT-specific security protocols.</a:t>
            </a:r>
          </a:p>
          <a:p>
            <a:pPr>
              <a:buFont typeface="+mj-lt"/>
              <a:buAutoNum type="arabicPeriod"/>
            </a:pPr>
            <a:r>
              <a:rPr lang="en-US" b="1" dirty="0"/>
              <a:t>Test the framework</a:t>
            </a:r>
            <a:r>
              <a:rPr lang="en-US" dirty="0"/>
              <a:t> – Then, I will simulate attacks in different IoT environments to evaluate the framework’s performance.</a:t>
            </a:r>
          </a:p>
          <a:p>
            <a:pPr>
              <a:buFont typeface="+mj-lt"/>
              <a:buAutoNum type="arabicPeriod"/>
            </a:pPr>
            <a:r>
              <a:rPr lang="en-US" b="1" dirty="0"/>
              <a:t>Benchmark performance</a:t>
            </a:r>
            <a:r>
              <a:rPr lang="en-US" dirty="0"/>
              <a:t> – Finally, I will compare my framework against traditional IDS solutions in terms of </a:t>
            </a:r>
            <a:r>
              <a:rPr lang="en-US" b="1" dirty="0"/>
              <a:t>detection speed, accuracy, and resource efficiency</a:t>
            </a:r>
            <a:r>
              <a:rPr lang="en-US" dirty="0"/>
              <a:t>.</a:t>
            </a:r>
          </a:p>
          <a:p>
            <a:pPr>
              <a:buFont typeface="+mj-lt"/>
              <a:buAutoNum type="arabicPeriod"/>
            </a:pPr>
            <a:endParaRPr lang="en-US" dirty="0"/>
          </a:p>
          <a:p>
            <a:r>
              <a:rPr lang="en-US" dirty="0"/>
              <a:t>Each of these objectives contributes to creating a </a:t>
            </a:r>
            <a:r>
              <a:rPr lang="en-US" b="1" dirty="0"/>
              <a:t>real-world, practical solution</a:t>
            </a:r>
            <a:r>
              <a:rPr lang="en-US" dirty="0"/>
              <a:t> for securing IoT environments.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is significant for several reasons.</a:t>
            </a:r>
          </a:p>
          <a:p>
            <a:endParaRPr lang="en-US" dirty="0"/>
          </a:p>
          <a:p>
            <a:r>
              <a:rPr lang="en-US" b="1" dirty="0"/>
              <a:t>First</a:t>
            </a:r>
            <a:r>
              <a:rPr lang="en-US" dirty="0"/>
              <a:t>, it addresses </a:t>
            </a:r>
            <a:r>
              <a:rPr lang="en-US" b="1" dirty="0"/>
              <a:t>IoT security challenges</a:t>
            </a:r>
            <a:r>
              <a:rPr lang="en-US" dirty="0"/>
              <a:t> by developing a </a:t>
            </a:r>
            <a:r>
              <a:rPr lang="en-US" b="1" dirty="0"/>
              <a:t>lightweight, real-time</a:t>
            </a:r>
            <a:r>
              <a:rPr lang="en-US" dirty="0"/>
              <a:t> detection framework that works efficiently on resource-constrained devices.</a:t>
            </a:r>
          </a:p>
          <a:p>
            <a:r>
              <a:rPr lang="en-US" b="1" dirty="0"/>
              <a:t>Second</a:t>
            </a:r>
            <a:r>
              <a:rPr lang="en-US" dirty="0"/>
              <a:t>, it enhances </a:t>
            </a:r>
            <a:r>
              <a:rPr lang="en-US" b="1" dirty="0"/>
              <a:t>real-time threat detection</a:t>
            </a:r>
            <a:r>
              <a:rPr lang="en-US" dirty="0"/>
              <a:t>, allowing proactive mitigation of Wi-Fi DoS attacks, minimizing downtime and potential financial losses.</a:t>
            </a:r>
          </a:p>
          <a:p>
            <a:r>
              <a:rPr lang="en-US" b="1" dirty="0"/>
              <a:t>Third</a:t>
            </a:r>
            <a:r>
              <a:rPr lang="en-US" dirty="0"/>
              <a:t>, it has </a:t>
            </a:r>
            <a:r>
              <a:rPr lang="en-US" b="1" dirty="0"/>
              <a:t>broader implications</a:t>
            </a:r>
            <a:r>
              <a:rPr lang="en-US" dirty="0"/>
              <a:t>—the framework can serve as a </a:t>
            </a:r>
            <a:r>
              <a:rPr lang="en-US" b="1" dirty="0"/>
              <a:t>foundation for future advancements</a:t>
            </a:r>
            <a:r>
              <a:rPr lang="en-US" dirty="0"/>
              <a:t> in AI-driven security and IoT threat detection.</a:t>
            </a:r>
          </a:p>
          <a:p>
            <a:r>
              <a:rPr lang="en-US" dirty="0"/>
              <a:t>Finally, this research benefits </a:t>
            </a:r>
            <a:r>
              <a:rPr lang="en-US" b="1" dirty="0"/>
              <a:t>stakeholders</a:t>
            </a:r>
            <a:r>
              <a:rPr lang="en-US" dirty="0"/>
              <a:t> such as </a:t>
            </a:r>
            <a:r>
              <a:rPr lang="en-US" b="1" dirty="0"/>
              <a:t>IoT manufacturers, developers, and consumers</a:t>
            </a:r>
            <a:r>
              <a:rPr lang="en-US" dirty="0"/>
              <a:t>, improving overall network security and reliability in IoT environments.</a:t>
            </a:r>
          </a:p>
          <a:p>
            <a:endParaRPr lang="en-US" dirty="0"/>
          </a:p>
          <a:p>
            <a:r>
              <a:rPr lang="en-US" dirty="0"/>
              <a:t>In short, this study provides both a </a:t>
            </a:r>
            <a:r>
              <a:rPr lang="en-US" b="1" dirty="0"/>
              <a:t>practical solution</a:t>
            </a:r>
            <a:r>
              <a:rPr lang="en-US" dirty="0"/>
              <a:t> and a </a:t>
            </a:r>
            <a:r>
              <a:rPr lang="en-US" b="1" dirty="0"/>
              <a:t>contribution to IoT security research</a:t>
            </a:r>
            <a:r>
              <a:rPr lang="en-US" dirty="0"/>
              <a:t>, making IoT networks safer and more resilient.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the objectives, my research will follow a structured methodology:</a:t>
            </a:r>
          </a:p>
          <a:p>
            <a:endParaRPr lang="en-US" dirty="0"/>
          </a:p>
          <a:p>
            <a:pPr>
              <a:buFont typeface="Arial" panose="020B0604020202020204" pitchFamily="34" charset="0"/>
              <a:buChar char="•"/>
            </a:pPr>
            <a:r>
              <a:rPr lang="en-US" b="1" dirty="0"/>
              <a:t>First</a:t>
            </a:r>
            <a:r>
              <a:rPr lang="en-US" dirty="0"/>
              <a:t>, I will collect </a:t>
            </a:r>
            <a:r>
              <a:rPr lang="en-US" b="1" dirty="0"/>
              <a:t>publicly available network traffic datasets</a:t>
            </a:r>
            <a:r>
              <a:rPr lang="en-US" dirty="0"/>
              <a:t> and generate my own Wi-Fi DoS attack data to create realistic testing scenarios.</a:t>
            </a:r>
          </a:p>
          <a:p>
            <a:pPr>
              <a:buFont typeface="Arial" panose="020B0604020202020204" pitchFamily="34" charset="0"/>
              <a:buChar char="•"/>
            </a:pPr>
            <a:r>
              <a:rPr lang="en-US" b="1" dirty="0"/>
              <a:t>Next</a:t>
            </a:r>
            <a:r>
              <a:rPr lang="en-US" dirty="0"/>
              <a:t>, I will select and evaluate </a:t>
            </a:r>
            <a:r>
              <a:rPr lang="en-US" b="1" dirty="0"/>
              <a:t>lightweight ML models</a:t>
            </a:r>
            <a:r>
              <a:rPr lang="en-US" dirty="0"/>
              <a:t> and anomaly detection algorithms based on performance metrics such as </a:t>
            </a:r>
            <a:r>
              <a:rPr lang="en-US" b="1" dirty="0"/>
              <a:t>accuracy and efficiency</a:t>
            </a:r>
            <a:r>
              <a:rPr lang="en-US" dirty="0"/>
              <a:t>.</a:t>
            </a:r>
          </a:p>
          <a:p>
            <a:pPr>
              <a:buFont typeface="Arial" panose="020B0604020202020204" pitchFamily="34" charset="0"/>
              <a:buChar char="•"/>
            </a:pPr>
            <a:r>
              <a:rPr lang="en-US" dirty="0"/>
              <a:t>I will then </a:t>
            </a:r>
            <a:r>
              <a:rPr lang="en-US" b="1" dirty="0"/>
              <a:t>simulate real-time Wi-Fi DoS attacks</a:t>
            </a:r>
            <a:r>
              <a:rPr lang="en-US" dirty="0"/>
              <a:t> in controlled IoT environments and test how well the selected models detect these attacks.</a:t>
            </a:r>
          </a:p>
          <a:p>
            <a:pPr>
              <a:buFont typeface="Arial" panose="020B0604020202020204" pitchFamily="34" charset="0"/>
              <a:buChar char="•"/>
            </a:pPr>
            <a:r>
              <a:rPr lang="en-US" dirty="0"/>
              <a:t>Based on these results, I will develop a </a:t>
            </a:r>
            <a:r>
              <a:rPr lang="en-US" b="1" dirty="0"/>
              <a:t>unified detection framework</a:t>
            </a:r>
            <a:r>
              <a:rPr lang="en-US" dirty="0"/>
              <a:t> and benchmark it against </a:t>
            </a:r>
            <a:r>
              <a:rPr lang="en-US" b="1" dirty="0"/>
              <a:t>existing IDS solutions</a:t>
            </a:r>
            <a:r>
              <a:rPr lang="en-US" dirty="0"/>
              <a:t>.</a:t>
            </a:r>
          </a:p>
          <a:p>
            <a:pPr>
              <a:buFont typeface="Arial" panose="020B0604020202020204" pitchFamily="34" charset="0"/>
              <a:buChar char="•"/>
            </a:pPr>
            <a:endParaRPr lang="en-US" dirty="0"/>
          </a:p>
          <a:p>
            <a:r>
              <a:rPr lang="en-US" dirty="0"/>
              <a:t>This step-by-step approach ensures a </a:t>
            </a:r>
            <a:r>
              <a:rPr lang="en-US" b="1" dirty="0"/>
              <a:t>systematic and effective development process</a:t>
            </a:r>
            <a:r>
              <a:rPr lang="en-US" dirty="0"/>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190189-ACB4-2E54-444F-6A73B19070EF}"/>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0747AEFF-0C3E-1745-A8D5-6BB8863CAE37}"/>
              </a:ext>
            </a:extLst>
          </p:cNvPr>
          <p:cNvSpPr>
            <a:spLocks noGrp="1"/>
          </p:cNvSpPr>
          <p:nvPr>
            <p:ph type="sldNum" sz="quarter" idx="11"/>
          </p:nvPr>
        </p:nvSpPr>
        <p:spPr/>
        <p:txBody>
          <a:bodyPr/>
          <a:lstStyle/>
          <a:p>
            <a:fld id="{E3534682-61BD-471C-B96F-AB75D1C99445}" type="slidenum">
              <a:rPr lang="en-GB" smtClean="0"/>
              <a:t>‹#›</a:t>
            </a:fld>
            <a:endParaRPr lang="en-GB"/>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FB059116-4DE2-6E22-FF4A-162D32B2A70D}"/>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C5EEC46F-CA04-CF14-164C-2CA9A1944C4C}"/>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517EC892-FBF3-6713-B290-543FD2E7E7EB}"/>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35174EE6-E4AC-5F4C-1677-A5E1A14FF268}"/>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23A426A0-4EE5-B950-C928-E364153D88CE}"/>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C3FBDBD5-3495-129B-DC59-D9402C75CE43}"/>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537287B8-A176-73C1-D41D-DBC82B7C5086}"/>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24282B2E-8914-EA7A-F3E2-843BE9D74247}"/>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E9BFB4D6-C4B1-2634-7737-AD52B87DE40E}"/>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C2FBD553-4104-419D-FE11-48081679076E}"/>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4493A821-ADA7-3314-73AA-7CEAB069B05F}"/>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A1B704D6-94D6-BF59-9A0E-78E6E0CFC39C}"/>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F701177F-EEFF-3400-72A2-40B910E94BA5}"/>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DDE119DB-4355-191D-7272-DDAEDB6A4572}"/>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59102297-3381-6A17-31C4-496DE12F6368}"/>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71E7E325-617F-A91D-2B70-BED61C625AA8}"/>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C205C4E6-87A4-E084-55A8-E8634F6C15FA}"/>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BD47803F-86BA-3377-0D6D-1AD9A13D358D}"/>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4CE77109-DFDE-5FD8-335F-F0D5053B2CA9}"/>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78B377A7-5106-299C-1005-D3357732C2BC}"/>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999E15CF-69C1-9A40-8F0C-AF47EEB66A50}"/>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51FEF788-CD3A-77A6-57DB-AE1DFC8A55A2}"/>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148D6582-00B4-C1EA-F7A3-9C35FCEE3DED}"/>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DB14CDC2-4EBA-8DC4-59DA-406F9A0C035F}"/>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04013886-36FD-2C0E-71AE-65909C951E48}"/>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3D07D69E-80E5-1BDB-E565-F0C617FFB2F2}"/>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EA727AE4-3783-55C4-E3B5-8BB2D77647DD}"/>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94925888-305A-76CB-3C88-9BB0861847B5}"/>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
        <p:nvSpPr>
          <p:cNvPr id="5" name="Footer Placeholder 4">
            <a:extLst>
              <a:ext uri="{FF2B5EF4-FFF2-40B4-BE49-F238E27FC236}">
                <a16:creationId xmlns:a16="http://schemas.microsoft.com/office/drawing/2014/main" id="{EC9BAC20-26EF-3B8A-A859-C496A16D37A5}"/>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174D3835-D659-A49F-824A-8C9B8D633E01}"/>
              </a:ext>
            </a:extLst>
          </p:cNvPr>
          <p:cNvSpPr>
            <a:spLocks noGrp="1"/>
          </p:cNvSpPr>
          <p:nvPr>
            <p:ph type="sldNum" sz="quarter" idx="11"/>
          </p:nvPr>
        </p:nvSpPr>
        <p:spPr/>
        <p:txBody>
          <a:bodyPr/>
          <a:lstStyle/>
          <a:p>
            <a:fld id="{E3534682-61BD-471C-B96F-AB75D1C99445}" type="slidenum">
              <a:rPr lang="en-GB" smtClean="0"/>
              <a:pPr/>
              <a:t>‹#›</a:t>
            </a:fld>
            <a:endParaRPr lang="en-GB"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D38D98C-F5F4-2F40-3282-38CC79E856F9}"/>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3" name="Slide Number Placeholder 2">
            <a:extLst>
              <a:ext uri="{FF2B5EF4-FFF2-40B4-BE49-F238E27FC236}">
                <a16:creationId xmlns:a16="http://schemas.microsoft.com/office/drawing/2014/main" id="{0F29B7DC-F3F9-627F-4FFA-B1C27041C08D}"/>
              </a:ext>
            </a:extLst>
          </p:cNvPr>
          <p:cNvSpPr>
            <a:spLocks noGrp="1"/>
          </p:cNvSpPr>
          <p:nvPr>
            <p:ph type="sldNum" sz="quarter" idx="4"/>
          </p:nvPr>
        </p:nvSpPr>
        <p:spPr>
          <a:xfrm>
            <a:off x="11004370" y="7627938"/>
            <a:ext cx="3290887" cy="438150"/>
          </a:xfrm>
          <a:prstGeom prst="rect">
            <a:avLst/>
          </a:prstGeom>
        </p:spPr>
        <p:txBody>
          <a:bodyPr vert="horz" lIns="91440" tIns="45720" rIns="91440" bIns="45720" rtlCol="0" anchor="ctr"/>
          <a:lstStyle>
            <a:lvl1pPr algn="r">
              <a:defRPr sz="1700">
                <a:solidFill>
                  <a:schemeClr val="bg1"/>
                </a:solidFill>
              </a:defRPr>
            </a:lvl1pPr>
          </a:lstStyle>
          <a:p>
            <a:fld id="{E3534682-61BD-471C-B96F-AB75D1C99445}"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fade/>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425535"/>
            <a:ext cx="5486400" cy="685800"/>
          </a:xfrm>
          <a:prstGeom prst="rect">
            <a:avLst/>
          </a:prstGeom>
          <a:noFill/>
          <a:ln/>
        </p:spPr>
        <p:txBody>
          <a:bodyPr wrap="none" lIns="0" tIns="0" rIns="0" bIns="0" rtlCol="0" anchor="t"/>
          <a:lstStyle/>
          <a:p>
            <a:pPr marL="0" indent="0">
              <a:lnSpc>
                <a:spcPts val="5400"/>
              </a:lnSpc>
              <a:buNone/>
            </a:pPr>
            <a:r>
              <a:rPr lang="en-US" sz="4300" dirty="0">
                <a:solidFill>
                  <a:srgbClr val="DAD8E9"/>
                </a:solidFill>
                <a:latin typeface="Prompt Medium" pitchFamily="34" charset="0"/>
                <a:ea typeface="Prompt Medium" pitchFamily="34" charset="-122"/>
                <a:cs typeface="Prompt Medium" pitchFamily="34" charset="-120"/>
              </a:rPr>
              <a:t>Project Proposal: </a:t>
            </a:r>
            <a:endParaRPr lang="en-US" sz="4300" dirty="0"/>
          </a:p>
        </p:txBody>
      </p:sp>
      <p:sp>
        <p:nvSpPr>
          <p:cNvPr id="4" name="Text 1"/>
          <p:cNvSpPr/>
          <p:nvPr/>
        </p:nvSpPr>
        <p:spPr>
          <a:xfrm>
            <a:off x="864037" y="2481620"/>
            <a:ext cx="7666777" cy="2057400"/>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A Framework for Real-Time Detection of Wi-Fi DoS Attacks in IoT Environments</a:t>
            </a:r>
            <a:endParaRPr lang="en-US" sz="4300" dirty="0"/>
          </a:p>
        </p:txBody>
      </p:sp>
      <p:sp>
        <p:nvSpPr>
          <p:cNvPr id="5" name="Text 2"/>
          <p:cNvSpPr/>
          <p:nvPr/>
        </p:nvSpPr>
        <p:spPr>
          <a:xfrm>
            <a:off x="864037" y="4909304"/>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This presentation outlines a research project aimed at developing a real-time detection framework for Wi-Fi Denial-of-Service (DoS) attacks in Internet of Things (IoT) environments.</a:t>
            </a:r>
            <a:endParaRPr lang="en-US" sz="1900" dirty="0"/>
          </a:p>
        </p:txBody>
      </p:sp>
      <p:sp>
        <p:nvSpPr>
          <p:cNvPr id="8" name="Text 4"/>
          <p:cNvSpPr/>
          <p:nvPr/>
        </p:nvSpPr>
        <p:spPr>
          <a:xfrm>
            <a:off x="864037" y="6464736"/>
            <a:ext cx="3673778" cy="431959"/>
          </a:xfrm>
          <a:prstGeom prst="rect">
            <a:avLst/>
          </a:prstGeom>
          <a:noFill/>
          <a:ln/>
        </p:spPr>
        <p:txBody>
          <a:bodyPr wrap="none" lIns="0" tIns="0" rIns="0" bIns="0" rtlCol="0" anchor="t"/>
          <a:lstStyle/>
          <a:p>
            <a:pPr marL="0" indent="0" algn="l">
              <a:lnSpc>
                <a:spcPts val="3400"/>
              </a:lnSpc>
              <a:buNone/>
            </a:pPr>
            <a:r>
              <a:rPr lang="en-US" sz="2400" b="1" dirty="0">
                <a:solidFill>
                  <a:srgbClr val="DAD8E9"/>
                </a:solidFill>
                <a:latin typeface="Mukta Bold" pitchFamily="34" charset="0"/>
                <a:ea typeface="Mukta Bold" pitchFamily="34" charset="-122"/>
                <a:cs typeface="Mukta Bold" pitchFamily="34" charset="-120"/>
              </a:rPr>
              <a:t>By: Koo Wai Kit (TP081761)</a:t>
            </a:r>
            <a:endParaRPr lang="en-US" sz="2400" dirty="0"/>
          </a:p>
        </p:txBody>
      </p:sp>
      <p:sp>
        <p:nvSpPr>
          <p:cNvPr id="6" name="Slide Number Placeholder 5">
            <a:extLst>
              <a:ext uri="{FF2B5EF4-FFF2-40B4-BE49-F238E27FC236}">
                <a16:creationId xmlns:a16="http://schemas.microsoft.com/office/drawing/2014/main" id="{EC78EEFA-A779-3DBD-DD38-6DF461CFB94F}"/>
              </a:ext>
            </a:extLst>
          </p:cNvPr>
          <p:cNvSpPr>
            <a:spLocks noGrp="1"/>
          </p:cNvSpPr>
          <p:nvPr>
            <p:ph type="sldNum" sz="quarter" idx="11"/>
          </p:nvPr>
        </p:nvSpPr>
        <p:spPr/>
        <p:txBody>
          <a:bodyPr/>
          <a:lstStyle/>
          <a:p>
            <a:fld id="{E3534682-61BD-471C-B96F-AB75D1C99445}" type="slidenum">
              <a:rPr lang="en-GB" sz="1500" smtClean="0">
                <a:solidFill>
                  <a:schemeClr val="bg1"/>
                </a:solidFill>
              </a:rPr>
              <a:pPr/>
              <a:t>1</a:t>
            </a:fld>
            <a:endParaRPr lang="en-GB" sz="1500" dirty="0">
              <a:solidFill>
                <a:schemeClr val="bg1"/>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03077" y="815221"/>
            <a:ext cx="10088523" cy="637342"/>
          </a:xfrm>
          <a:prstGeom prst="rect">
            <a:avLst/>
          </a:prstGeom>
          <a:noFill/>
          <a:ln/>
        </p:spPr>
        <p:txBody>
          <a:bodyPr wrap="none" lIns="0" tIns="0" rIns="0" bIns="0" rtlCol="0" anchor="t"/>
          <a:lstStyle/>
          <a:p>
            <a:pPr marL="0" indent="0">
              <a:lnSpc>
                <a:spcPts val="5000"/>
              </a:lnSpc>
              <a:buNone/>
            </a:pPr>
            <a:r>
              <a:rPr lang="en-US" sz="4000" dirty="0">
                <a:solidFill>
                  <a:srgbClr val="C6BFEE"/>
                </a:solidFill>
                <a:latin typeface="Prompt Medium" pitchFamily="34" charset="0"/>
                <a:ea typeface="Prompt Medium" pitchFamily="34" charset="-122"/>
                <a:cs typeface="Prompt Medium" pitchFamily="34" charset="-120"/>
              </a:rPr>
              <a:t>Data Sources and Resources</a:t>
            </a:r>
            <a:endParaRPr lang="en-US" sz="4000" dirty="0"/>
          </a:p>
        </p:txBody>
      </p:sp>
      <p:sp>
        <p:nvSpPr>
          <p:cNvPr id="3" name="Text 1"/>
          <p:cNvSpPr/>
          <p:nvPr/>
        </p:nvSpPr>
        <p:spPr>
          <a:xfrm>
            <a:off x="803077" y="2026087"/>
            <a:ext cx="3533537" cy="318611"/>
          </a:xfrm>
          <a:prstGeom prst="rect">
            <a:avLst/>
          </a:prstGeom>
          <a:noFill/>
          <a:ln/>
        </p:spPr>
        <p:txBody>
          <a:bodyPr wrap="none" lIns="0" tIns="0" rIns="0" bIns="0" rtlCol="0" anchor="t"/>
          <a:lstStyle/>
          <a:p>
            <a:pPr marL="0" indent="0">
              <a:lnSpc>
                <a:spcPts val="2500"/>
              </a:lnSpc>
              <a:buNone/>
            </a:pPr>
            <a:r>
              <a:rPr lang="en-US" sz="2000" b="1" dirty="0">
                <a:solidFill>
                  <a:srgbClr val="C6BFEE"/>
                </a:solidFill>
                <a:latin typeface="Prompt Medium" pitchFamily="34" charset="0"/>
                <a:ea typeface="Prompt Medium" pitchFamily="34" charset="-122"/>
                <a:cs typeface="Prompt Medium" pitchFamily="34" charset="-120"/>
              </a:rPr>
              <a:t>Data Sources </a:t>
            </a:r>
            <a:endParaRPr lang="en-US" sz="2000" dirty="0"/>
          </a:p>
        </p:txBody>
      </p:sp>
      <p:sp>
        <p:nvSpPr>
          <p:cNvPr id="4" name="Text 2"/>
          <p:cNvSpPr/>
          <p:nvPr/>
        </p:nvSpPr>
        <p:spPr>
          <a:xfrm>
            <a:off x="803077" y="2574131"/>
            <a:ext cx="6232208" cy="367070"/>
          </a:xfrm>
          <a:prstGeom prst="rect">
            <a:avLst/>
          </a:prstGeom>
          <a:noFill/>
          <a:ln/>
        </p:spPr>
        <p:txBody>
          <a:bodyPr wrap="none" lIns="0" tIns="0" rIns="0" bIns="0" rtlCol="0" anchor="t"/>
          <a:lstStyle/>
          <a:p>
            <a:pPr>
              <a:lnSpc>
                <a:spcPts val="2850"/>
              </a:lnSpc>
              <a:buSzPct val="100000"/>
            </a:pPr>
            <a:r>
              <a:rPr lang="en-US" sz="2000" b="1" dirty="0">
                <a:solidFill>
                  <a:srgbClr val="DAD8E9"/>
                </a:solidFill>
                <a:latin typeface="Mukta Light" pitchFamily="34" charset="0"/>
                <a:ea typeface="Mukta Light" pitchFamily="34" charset="-122"/>
                <a:cs typeface="Mukta Light" pitchFamily="34" charset="-120"/>
              </a:rPr>
              <a:t>Network Traffic Data:</a:t>
            </a:r>
            <a:endParaRPr lang="en-US" sz="2000" dirty="0"/>
          </a:p>
        </p:txBody>
      </p:sp>
      <p:sp>
        <p:nvSpPr>
          <p:cNvPr id="5" name="Text 3"/>
          <p:cNvSpPr/>
          <p:nvPr/>
        </p:nvSpPr>
        <p:spPr>
          <a:xfrm>
            <a:off x="803077" y="3021449"/>
            <a:ext cx="6232208" cy="734139"/>
          </a:xfrm>
          <a:prstGeom prst="rect">
            <a:avLst/>
          </a:prstGeom>
          <a:noFill/>
          <a:ln/>
        </p:spPr>
        <p:txBody>
          <a:bodyPr wrap="square" lIns="0" tIns="0" rIns="0" bIns="0" rtlCol="0" anchor="t"/>
          <a:lstStyle/>
          <a:p>
            <a:pPr marL="685800" lvl="1" indent="-342900">
              <a:lnSpc>
                <a:spcPts val="2850"/>
              </a:lnSpc>
              <a:buSzPct val="100000"/>
              <a:buChar char="•"/>
            </a:pPr>
            <a:r>
              <a:rPr lang="en-US" sz="1700" dirty="0">
                <a:solidFill>
                  <a:srgbClr val="DAD8E9"/>
                </a:solidFill>
                <a:latin typeface="Mukta Light" pitchFamily="34" charset="0"/>
                <a:ea typeface="Mukta Light" pitchFamily="34" charset="-122"/>
                <a:cs typeface="Mukta Light" pitchFamily="34" charset="-120"/>
              </a:rPr>
              <a:t>Public datasets: BoT-IoT, CIC-IDS2017 (labeled normal/attack traffic).</a:t>
            </a:r>
            <a:endParaRPr lang="en-US" sz="1700" dirty="0"/>
          </a:p>
        </p:txBody>
      </p:sp>
      <p:sp>
        <p:nvSpPr>
          <p:cNvPr id="6" name="Text 4"/>
          <p:cNvSpPr/>
          <p:nvPr/>
        </p:nvSpPr>
        <p:spPr>
          <a:xfrm>
            <a:off x="803077" y="3835837"/>
            <a:ext cx="6232208" cy="734139"/>
          </a:xfrm>
          <a:prstGeom prst="rect">
            <a:avLst/>
          </a:prstGeom>
          <a:noFill/>
          <a:ln/>
        </p:spPr>
        <p:txBody>
          <a:bodyPr wrap="square" lIns="0" tIns="0" rIns="0" bIns="0" rtlCol="0" anchor="t"/>
          <a:lstStyle/>
          <a:p>
            <a:pPr marL="685800" lvl="1" indent="-342900">
              <a:lnSpc>
                <a:spcPts val="2850"/>
              </a:lnSpc>
              <a:buSzPct val="100000"/>
              <a:buChar char="•"/>
            </a:pPr>
            <a:r>
              <a:rPr lang="en-US" sz="1700" dirty="0">
                <a:solidFill>
                  <a:srgbClr val="DAD8E9"/>
                </a:solidFill>
                <a:latin typeface="Mukta Light" pitchFamily="34" charset="0"/>
                <a:ea typeface="Mukta Light" pitchFamily="34" charset="-122"/>
                <a:cs typeface="Mukta Light" pitchFamily="34" charset="-120"/>
              </a:rPr>
              <a:t>Synthetic attack traffic: Generated using GNS3, Aircrack-ng (Wi-Fi DoS simulations).</a:t>
            </a:r>
            <a:endParaRPr lang="en-US" sz="1700" dirty="0"/>
          </a:p>
        </p:txBody>
      </p:sp>
      <p:sp>
        <p:nvSpPr>
          <p:cNvPr id="7" name="Text 5"/>
          <p:cNvSpPr/>
          <p:nvPr/>
        </p:nvSpPr>
        <p:spPr>
          <a:xfrm>
            <a:off x="803077" y="4650224"/>
            <a:ext cx="6232208" cy="367070"/>
          </a:xfrm>
          <a:prstGeom prst="rect">
            <a:avLst/>
          </a:prstGeom>
          <a:noFill/>
          <a:ln/>
        </p:spPr>
        <p:txBody>
          <a:bodyPr wrap="none" lIns="0" tIns="0" rIns="0" bIns="0" rtlCol="0" anchor="t"/>
          <a:lstStyle/>
          <a:p>
            <a:pPr>
              <a:lnSpc>
                <a:spcPts val="2850"/>
              </a:lnSpc>
              <a:buSzPct val="100000"/>
            </a:pPr>
            <a:r>
              <a:rPr lang="en-US" sz="2000" b="1" dirty="0">
                <a:solidFill>
                  <a:srgbClr val="DAD8E9"/>
                </a:solidFill>
                <a:latin typeface="Mukta Light" pitchFamily="34" charset="0"/>
                <a:ea typeface="Mukta Light" pitchFamily="34" charset="-122"/>
                <a:cs typeface="Mukta Light" pitchFamily="34" charset="-120"/>
              </a:rPr>
              <a:t>IoT Device Profiles:</a:t>
            </a:r>
            <a:endParaRPr lang="en-US" sz="2000" dirty="0"/>
          </a:p>
        </p:txBody>
      </p:sp>
      <p:sp>
        <p:nvSpPr>
          <p:cNvPr id="8" name="Text 6"/>
          <p:cNvSpPr/>
          <p:nvPr/>
        </p:nvSpPr>
        <p:spPr>
          <a:xfrm>
            <a:off x="803077" y="5097542"/>
            <a:ext cx="6232208" cy="367069"/>
          </a:xfrm>
          <a:prstGeom prst="rect">
            <a:avLst/>
          </a:prstGeom>
          <a:noFill/>
          <a:ln/>
        </p:spPr>
        <p:txBody>
          <a:bodyPr wrap="square" lIns="0" tIns="0" rIns="0" bIns="0" rtlCol="0" anchor="t"/>
          <a:lstStyle/>
          <a:p>
            <a:pPr marL="685800" lvl="1" indent="-342900">
              <a:lnSpc>
                <a:spcPts val="2850"/>
              </a:lnSpc>
              <a:buSzPct val="100000"/>
              <a:buChar char="•"/>
            </a:pPr>
            <a:r>
              <a:rPr lang="en-US" sz="1700" dirty="0">
                <a:solidFill>
                  <a:srgbClr val="DAD8E9"/>
                </a:solidFill>
                <a:latin typeface="Mukta Light" pitchFamily="34" charset="0"/>
                <a:ea typeface="Mukta Light" pitchFamily="34" charset="-122"/>
                <a:cs typeface="Mukta Light" pitchFamily="34" charset="-120"/>
              </a:rPr>
              <a:t>Specifications (e.g., CPU, memory, power) of devices like Raspberry Pi, ESP32.</a:t>
            </a:r>
            <a:endParaRPr lang="en-US" sz="1700" dirty="0"/>
          </a:p>
        </p:txBody>
      </p:sp>
      <p:sp>
        <p:nvSpPr>
          <p:cNvPr id="9" name="Text 7"/>
          <p:cNvSpPr/>
          <p:nvPr/>
        </p:nvSpPr>
        <p:spPr>
          <a:xfrm>
            <a:off x="803077" y="5885637"/>
            <a:ext cx="6232208" cy="367070"/>
          </a:xfrm>
          <a:prstGeom prst="rect">
            <a:avLst/>
          </a:prstGeom>
          <a:noFill/>
          <a:ln/>
        </p:spPr>
        <p:txBody>
          <a:bodyPr wrap="none" lIns="0" tIns="0" rIns="0" bIns="0" rtlCol="0" anchor="t"/>
          <a:lstStyle/>
          <a:p>
            <a:pPr marL="685800" lvl="1" indent="-342900">
              <a:lnSpc>
                <a:spcPts val="2850"/>
              </a:lnSpc>
              <a:buSzPct val="100000"/>
              <a:buChar char="•"/>
            </a:pPr>
            <a:r>
              <a:rPr lang="en-US" sz="1700" dirty="0">
                <a:solidFill>
                  <a:srgbClr val="DAD8E9"/>
                </a:solidFill>
                <a:latin typeface="Mukta Light" pitchFamily="34" charset="0"/>
                <a:ea typeface="Mukta Light" pitchFamily="34" charset="-122"/>
                <a:cs typeface="Mukta Light" pitchFamily="34" charset="-120"/>
              </a:rPr>
              <a:t>Ensures compatibility with resource-constrained hardware.</a:t>
            </a:r>
            <a:endParaRPr lang="en-US" sz="1700" dirty="0"/>
          </a:p>
        </p:txBody>
      </p:sp>
      <p:sp>
        <p:nvSpPr>
          <p:cNvPr id="10" name="Text 8"/>
          <p:cNvSpPr/>
          <p:nvPr/>
        </p:nvSpPr>
        <p:spPr>
          <a:xfrm>
            <a:off x="7602736" y="2026087"/>
            <a:ext cx="2549604" cy="318611"/>
          </a:xfrm>
          <a:prstGeom prst="rect">
            <a:avLst/>
          </a:prstGeom>
          <a:noFill/>
          <a:ln/>
        </p:spPr>
        <p:txBody>
          <a:bodyPr wrap="none" lIns="0" tIns="0" rIns="0" bIns="0" rtlCol="0" anchor="t"/>
          <a:lstStyle/>
          <a:p>
            <a:pPr marL="0" indent="0">
              <a:lnSpc>
                <a:spcPts val="2500"/>
              </a:lnSpc>
              <a:buNone/>
            </a:pPr>
            <a:r>
              <a:rPr lang="en-US" sz="2000" b="1" dirty="0">
                <a:solidFill>
                  <a:srgbClr val="C6BFEE"/>
                </a:solidFill>
                <a:latin typeface="Prompt Medium" pitchFamily="34" charset="0"/>
                <a:ea typeface="Prompt Medium" pitchFamily="34" charset="-122"/>
                <a:cs typeface="Prompt Medium" pitchFamily="34" charset="-120"/>
              </a:rPr>
              <a:t>Resources Required</a:t>
            </a:r>
            <a:endParaRPr lang="en-US" sz="2000" dirty="0"/>
          </a:p>
        </p:txBody>
      </p:sp>
      <p:sp>
        <p:nvSpPr>
          <p:cNvPr id="11" name="Text 9"/>
          <p:cNvSpPr/>
          <p:nvPr/>
        </p:nvSpPr>
        <p:spPr>
          <a:xfrm>
            <a:off x="7602736" y="2574131"/>
            <a:ext cx="6232208" cy="367070"/>
          </a:xfrm>
          <a:prstGeom prst="rect">
            <a:avLst/>
          </a:prstGeom>
          <a:noFill/>
          <a:ln/>
        </p:spPr>
        <p:txBody>
          <a:bodyPr wrap="none" lIns="0" tIns="0" rIns="0" bIns="0" rtlCol="0" anchor="t"/>
          <a:lstStyle/>
          <a:p>
            <a:pPr>
              <a:lnSpc>
                <a:spcPts val="2850"/>
              </a:lnSpc>
              <a:buSzPct val="100000"/>
            </a:pPr>
            <a:r>
              <a:rPr lang="en-US" sz="2000" b="1" dirty="0">
                <a:solidFill>
                  <a:srgbClr val="DAD8E9"/>
                </a:solidFill>
                <a:latin typeface="Mukta Light" pitchFamily="34" charset="0"/>
                <a:ea typeface="Mukta Light" pitchFamily="34" charset="-122"/>
                <a:cs typeface="Mukta Light" pitchFamily="34" charset="-120"/>
              </a:rPr>
              <a:t>Software Tools:</a:t>
            </a:r>
            <a:endParaRPr lang="en-US" sz="2000" dirty="0"/>
          </a:p>
        </p:txBody>
      </p:sp>
      <p:sp>
        <p:nvSpPr>
          <p:cNvPr id="12" name="Text 10"/>
          <p:cNvSpPr/>
          <p:nvPr/>
        </p:nvSpPr>
        <p:spPr>
          <a:xfrm>
            <a:off x="7602736" y="3021449"/>
            <a:ext cx="6232208" cy="367070"/>
          </a:xfrm>
          <a:prstGeom prst="rect">
            <a:avLst/>
          </a:prstGeom>
          <a:noFill/>
          <a:ln/>
        </p:spPr>
        <p:txBody>
          <a:bodyPr wrap="none" lIns="0" tIns="0" rIns="0" bIns="0" rtlCol="0" anchor="t"/>
          <a:lstStyle/>
          <a:p>
            <a:pPr marL="685800" lvl="1" indent="-342900">
              <a:lnSpc>
                <a:spcPts val="2850"/>
              </a:lnSpc>
              <a:buSzPct val="100000"/>
              <a:buChar char="•"/>
            </a:pPr>
            <a:r>
              <a:rPr lang="en-US" sz="1700" dirty="0">
                <a:solidFill>
                  <a:srgbClr val="DAD8E9"/>
                </a:solidFill>
                <a:latin typeface="Mukta Light" pitchFamily="34" charset="0"/>
                <a:ea typeface="Mukta Light" pitchFamily="34" charset="-122"/>
                <a:cs typeface="Mukta Light" pitchFamily="34" charset="-120"/>
              </a:rPr>
              <a:t>Python with TensorFlow Lite, Scikit-Learn (ML evaluation).</a:t>
            </a:r>
            <a:endParaRPr lang="en-US" sz="1700" dirty="0"/>
          </a:p>
        </p:txBody>
      </p:sp>
      <p:sp>
        <p:nvSpPr>
          <p:cNvPr id="13" name="Text 11"/>
          <p:cNvSpPr/>
          <p:nvPr/>
        </p:nvSpPr>
        <p:spPr>
          <a:xfrm>
            <a:off x="7602736" y="3468767"/>
            <a:ext cx="6232208" cy="367070"/>
          </a:xfrm>
          <a:prstGeom prst="rect">
            <a:avLst/>
          </a:prstGeom>
          <a:noFill/>
          <a:ln/>
        </p:spPr>
        <p:txBody>
          <a:bodyPr wrap="none" lIns="0" tIns="0" rIns="0" bIns="0" rtlCol="0" anchor="t"/>
          <a:lstStyle/>
          <a:p>
            <a:pPr marL="685800" lvl="1" indent="-342900">
              <a:lnSpc>
                <a:spcPts val="2850"/>
              </a:lnSpc>
              <a:buSzPct val="100000"/>
              <a:buChar char="•"/>
            </a:pPr>
            <a:r>
              <a:rPr lang="en-US" sz="1700" dirty="0">
                <a:solidFill>
                  <a:srgbClr val="DAD8E9"/>
                </a:solidFill>
                <a:latin typeface="Mukta Light" pitchFamily="34" charset="0"/>
                <a:ea typeface="Mukta Light" pitchFamily="34" charset="-122"/>
                <a:cs typeface="Mukta Light" pitchFamily="34" charset="-120"/>
              </a:rPr>
              <a:t>NS-3, OMNeT++ (network simulation).</a:t>
            </a:r>
            <a:endParaRPr lang="en-US" sz="1700" dirty="0"/>
          </a:p>
        </p:txBody>
      </p:sp>
      <p:sp>
        <p:nvSpPr>
          <p:cNvPr id="14" name="Text 12"/>
          <p:cNvSpPr/>
          <p:nvPr/>
        </p:nvSpPr>
        <p:spPr>
          <a:xfrm>
            <a:off x="7602736" y="3916085"/>
            <a:ext cx="6232208" cy="367070"/>
          </a:xfrm>
          <a:prstGeom prst="rect">
            <a:avLst/>
          </a:prstGeom>
          <a:noFill/>
          <a:ln/>
        </p:spPr>
        <p:txBody>
          <a:bodyPr wrap="none" lIns="0" tIns="0" rIns="0" bIns="0" rtlCol="0" anchor="t"/>
          <a:lstStyle/>
          <a:p>
            <a:pPr marL="685800" lvl="1" indent="-342900">
              <a:lnSpc>
                <a:spcPts val="2850"/>
              </a:lnSpc>
              <a:buSzPct val="100000"/>
              <a:buChar char="•"/>
            </a:pPr>
            <a:r>
              <a:rPr lang="en-US" sz="1700" dirty="0">
                <a:solidFill>
                  <a:srgbClr val="DAD8E9"/>
                </a:solidFill>
                <a:latin typeface="Mukta Light" pitchFamily="34" charset="0"/>
                <a:ea typeface="Mukta Light" pitchFamily="34" charset="-122"/>
                <a:cs typeface="Mukta Light" pitchFamily="34" charset="-120"/>
              </a:rPr>
              <a:t>Wireshark (traffic analysis).</a:t>
            </a:r>
            <a:endParaRPr lang="en-US" sz="1700" dirty="0"/>
          </a:p>
        </p:txBody>
      </p:sp>
      <p:sp>
        <p:nvSpPr>
          <p:cNvPr id="15" name="Text 13"/>
          <p:cNvSpPr/>
          <p:nvPr/>
        </p:nvSpPr>
        <p:spPr>
          <a:xfrm>
            <a:off x="7602736" y="4363403"/>
            <a:ext cx="6232208" cy="367070"/>
          </a:xfrm>
          <a:prstGeom prst="rect">
            <a:avLst/>
          </a:prstGeom>
          <a:noFill/>
          <a:ln/>
        </p:spPr>
        <p:txBody>
          <a:bodyPr wrap="none" lIns="0" tIns="0" rIns="0" bIns="0" rtlCol="0" anchor="t"/>
          <a:lstStyle/>
          <a:p>
            <a:pPr>
              <a:lnSpc>
                <a:spcPts val="2850"/>
              </a:lnSpc>
              <a:buSzPct val="100000"/>
            </a:pPr>
            <a:r>
              <a:rPr lang="en-US" sz="2000" b="1" dirty="0">
                <a:solidFill>
                  <a:srgbClr val="DAD8E9"/>
                </a:solidFill>
                <a:latin typeface="Mukta Light" pitchFamily="34" charset="0"/>
                <a:ea typeface="Mukta Light" pitchFamily="34" charset="-122"/>
                <a:cs typeface="Mukta Light" pitchFamily="34" charset="-120"/>
              </a:rPr>
              <a:t>Pre-trained ML Models:</a:t>
            </a:r>
            <a:r>
              <a:rPr lang="en-US" sz="2000" dirty="0">
                <a:solidFill>
                  <a:srgbClr val="DAD8E9"/>
                </a:solidFill>
                <a:latin typeface="Mukta Light" pitchFamily="34" charset="0"/>
                <a:ea typeface="Mukta Light" pitchFamily="34" charset="-122"/>
                <a:cs typeface="Mukta Light" pitchFamily="34" charset="-120"/>
              </a:rPr>
              <a:t> </a:t>
            </a:r>
            <a:endParaRPr lang="en-US" sz="2000" dirty="0"/>
          </a:p>
        </p:txBody>
      </p:sp>
      <p:sp>
        <p:nvSpPr>
          <p:cNvPr id="16" name="Text 14"/>
          <p:cNvSpPr/>
          <p:nvPr/>
        </p:nvSpPr>
        <p:spPr>
          <a:xfrm>
            <a:off x="7602736" y="4810720"/>
            <a:ext cx="6232208" cy="367070"/>
          </a:xfrm>
          <a:prstGeom prst="rect">
            <a:avLst/>
          </a:prstGeom>
          <a:noFill/>
          <a:ln/>
        </p:spPr>
        <p:txBody>
          <a:bodyPr wrap="none" lIns="0" tIns="0" rIns="0" bIns="0" rtlCol="0" anchor="t"/>
          <a:lstStyle/>
          <a:p>
            <a:pPr marL="685800" lvl="1" indent="-342900">
              <a:lnSpc>
                <a:spcPts val="2850"/>
              </a:lnSpc>
              <a:buSzPct val="100000"/>
              <a:buChar char="•"/>
            </a:pPr>
            <a:r>
              <a:rPr lang="en-US" sz="1700" dirty="0">
                <a:solidFill>
                  <a:srgbClr val="DAD8E9"/>
                </a:solidFill>
                <a:latin typeface="Mukta Light" pitchFamily="34" charset="0"/>
                <a:ea typeface="Mukta Light" pitchFamily="34" charset="-122"/>
                <a:cs typeface="Mukta Light" pitchFamily="34" charset="-120"/>
              </a:rPr>
              <a:t>Sourced from open repositories like Kaggle.</a:t>
            </a:r>
            <a:endParaRPr lang="en-US" sz="1700" dirty="0"/>
          </a:p>
        </p:txBody>
      </p:sp>
      <p:sp>
        <p:nvSpPr>
          <p:cNvPr id="17" name="Text 15"/>
          <p:cNvSpPr/>
          <p:nvPr/>
        </p:nvSpPr>
        <p:spPr>
          <a:xfrm>
            <a:off x="7602736" y="5258038"/>
            <a:ext cx="6232208" cy="367070"/>
          </a:xfrm>
          <a:prstGeom prst="rect">
            <a:avLst/>
          </a:prstGeom>
          <a:noFill/>
          <a:ln/>
        </p:spPr>
        <p:txBody>
          <a:bodyPr wrap="none" lIns="0" tIns="0" rIns="0" bIns="0" rtlCol="0" anchor="t"/>
          <a:lstStyle/>
          <a:p>
            <a:pPr>
              <a:lnSpc>
                <a:spcPts val="2850"/>
              </a:lnSpc>
              <a:buSzPct val="100000"/>
            </a:pPr>
            <a:r>
              <a:rPr lang="en-US" sz="2000" b="1" dirty="0">
                <a:solidFill>
                  <a:srgbClr val="DAD8E9"/>
                </a:solidFill>
                <a:latin typeface="Mukta Light" pitchFamily="34" charset="0"/>
                <a:ea typeface="Mukta Light" pitchFamily="34" charset="-122"/>
                <a:cs typeface="Mukta Light" pitchFamily="34" charset="-120"/>
              </a:rPr>
              <a:t>Hardware:</a:t>
            </a:r>
            <a:r>
              <a:rPr lang="en-US" sz="2000" dirty="0">
                <a:solidFill>
                  <a:srgbClr val="DAD8E9"/>
                </a:solidFill>
                <a:latin typeface="Mukta Light" pitchFamily="34" charset="0"/>
                <a:ea typeface="Mukta Light" pitchFamily="34" charset="-122"/>
                <a:cs typeface="Mukta Light" pitchFamily="34" charset="-120"/>
              </a:rPr>
              <a:t> </a:t>
            </a:r>
            <a:endParaRPr lang="en-US" sz="2000" dirty="0"/>
          </a:p>
        </p:txBody>
      </p:sp>
      <p:sp>
        <p:nvSpPr>
          <p:cNvPr id="18" name="Text 16"/>
          <p:cNvSpPr/>
          <p:nvPr/>
        </p:nvSpPr>
        <p:spPr>
          <a:xfrm>
            <a:off x="7602736" y="5705356"/>
            <a:ext cx="6232208" cy="734139"/>
          </a:xfrm>
          <a:prstGeom prst="rect">
            <a:avLst/>
          </a:prstGeom>
          <a:noFill/>
          <a:ln/>
        </p:spPr>
        <p:txBody>
          <a:bodyPr wrap="square" lIns="0" tIns="0" rIns="0" bIns="0" rtlCol="0" anchor="t"/>
          <a:lstStyle/>
          <a:p>
            <a:pPr marL="685800" lvl="1" indent="-342900">
              <a:lnSpc>
                <a:spcPts val="2850"/>
              </a:lnSpc>
              <a:buSzPct val="100000"/>
              <a:buChar char="•"/>
            </a:pPr>
            <a:r>
              <a:rPr lang="en-US" sz="1700" dirty="0">
                <a:solidFill>
                  <a:srgbClr val="DAD8E9"/>
                </a:solidFill>
                <a:latin typeface="Mukta Light" pitchFamily="34" charset="0"/>
                <a:ea typeface="Mukta Light" pitchFamily="34" charset="-122"/>
                <a:cs typeface="Mukta Light" pitchFamily="34" charset="-120"/>
              </a:rPr>
              <a:t>Standard computing systems (no specialized IoT hardware needed).</a:t>
            </a:r>
            <a:endParaRPr lang="en-US" sz="1700" dirty="0"/>
          </a:p>
        </p:txBody>
      </p:sp>
      <p:sp>
        <p:nvSpPr>
          <p:cNvPr id="19" name="Text 17"/>
          <p:cNvSpPr/>
          <p:nvPr/>
        </p:nvSpPr>
        <p:spPr>
          <a:xfrm>
            <a:off x="7602736" y="6519743"/>
            <a:ext cx="6232208" cy="367070"/>
          </a:xfrm>
          <a:prstGeom prst="rect">
            <a:avLst/>
          </a:prstGeom>
          <a:noFill/>
          <a:ln/>
        </p:spPr>
        <p:txBody>
          <a:bodyPr wrap="none" lIns="0" tIns="0" rIns="0" bIns="0" rtlCol="0" anchor="t"/>
          <a:lstStyle/>
          <a:p>
            <a:pPr>
              <a:lnSpc>
                <a:spcPts val="2850"/>
              </a:lnSpc>
              <a:buSzPct val="100000"/>
            </a:pPr>
            <a:r>
              <a:rPr lang="en-US" sz="2000" b="1" dirty="0">
                <a:solidFill>
                  <a:srgbClr val="DAD8E9"/>
                </a:solidFill>
                <a:latin typeface="Mukta Light" pitchFamily="34" charset="0"/>
                <a:ea typeface="Mukta Light" pitchFamily="34" charset="-122"/>
                <a:cs typeface="Mukta Light" pitchFamily="34" charset="-120"/>
              </a:rPr>
              <a:t>Cost:</a:t>
            </a:r>
            <a:r>
              <a:rPr lang="en-US" sz="2000" dirty="0">
                <a:solidFill>
                  <a:srgbClr val="DAD8E9"/>
                </a:solidFill>
                <a:latin typeface="Mukta Light" pitchFamily="34" charset="0"/>
                <a:ea typeface="Mukta Light" pitchFamily="34" charset="-122"/>
                <a:cs typeface="Mukta Light" pitchFamily="34" charset="-120"/>
              </a:rPr>
              <a:t> </a:t>
            </a:r>
            <a:endParaRPr lang="en-US" sz="2000" dirty="0"/>
          </a:p>
        </p:txBody>
      </p:sp>
      <p:sp>
        <p:nvSpPr>
          <p:cNvPr id="20" name="Text 18"/>
          <p:cNvSpPr/>
          <p:nvPr/>
        </p:nvSpPr>
        <p:spPr>
          <a:xfrm>
            <a:off x="7602736" y="6967061"/>
            <a:ext cx="6232208" cy="367070"/>
          </a:xfrm>
          <a:prstGeom prst="rect">
            <a:avLst/>
          </a:prstGeom>
          <a:noFill/>
          <a:ln/>
        </p:spPr>
        <p:txBody>
          <a:bodyPr wrap="none" lIns="0" tIns="0" rIns="0" bIns="0" rtlCol="0" anchor="t"/>
          <a:lstStyle/>
          <a:p>
            <a:pPr marL="685800" lvl="1" indent="-342900">
              <a:lnSpc>
                <a:spcPts val="2850"/>
              </a:lnSpc>
              <a:buSzPct val="100000"/>
              <a:buChar char="•"/>
            </a:pPr>
            <a:r>
              <a:rPr lang="en-US" sz="1700" dirty="0">
                <a:solidFill>
                  <a:srgbClr val="DAD8E9"/>
                </a:solidFill>
                <a:latin typeface="Mukta Light" pitchFamily="34" charset="0"/>
                <a:ea typeface="Mukta Light" pitchFamily="34" charset="-122"/>
                <a:cs typeface="Mukta Light" pitchFamily="34" charset="-120"/>
              </a:rPr>
              <a:t>All tools and resources are free.</a:t>
            </a:r>
            <a:endParaRPr lang="en-US" sz="1700" dirty="0"/>
          </a:p>
        </p:txBody>
      </p:sp>
      <p:sp>
        <p:nvSpPr>
          <p:cNvPr id="22" name="Slide Number Placeholder 21">
            <a:extLst>
              <a:ext uri="{FF2B5EF4-FFF2-40B4-BE49-F238E27FC236}">
                <a16:creationId xmlns:a16="http://schemas.microsoft.com/office/drawing/2014/main" id="{DC1E095F-9ADF-14B1-3C48-9309CB70E185}"/>
              </a:ext>
            </a:extLst>
          </p:cNvPr>
          <p:cNvSpPr>
            <a:spLocks noGrp="1"/>
          </p:cNvSpPr>
          <p:nvPr>
            <p:ph type="sldNum" sz="quarter" idx="11"/>
          </p:nvPr>
        </p:nvSpPr>
        <p:spPr/>
        <p:txBody>
          <a:bodyPr/>
          <a:lstStyle/>
          <a:p>
            <a:fld id="{E3534682-61BD-471C-B96F-AB75D1C99445}" type="slidenum">
              <a:rPr lang="en-GB" smtClean="0"/>
              <a:pPr/>
              <a:t>10</a:t>
            </a:fld>
            <a:endParaRPr lang="en-GB"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17840" y="831413"/>
            <a:ext cx="9587627" cy="649129"/>
          </a:xfrm>
          <a:prstGeom prst="rect">
            <a:avLst/>
          </a:prstGeom>
          <a:noFill/>
          <a:ln/>
        </p:spPr>
        <p:txBody>
          <a:bodyPr wrap="none" lIns="0" tIns="0" rIns="0" bIns="0" rtlCol="0" anchor="t"/>
          <a:lstStyle/>
          <a:p>
            <a:pPr marL="0" indent="0">
              <a:lnSpc>
                <a:spcPts val="5100"/>
              </a:lnSpc>
              <a:buNone/>
            </a:pPr>
            <a:r>
              <a:rPr lang="en-US" sz="4050" dirty="0">
                <a:solidFill>
                  <a:srgbClr val="C6BFEE"/>
                </a:solidFill>
                <a:latin typeface="Prompt Medium" pitchFamily="34" charset="0"/>
                <a:ea typeface="Prompt Medium" pitchFamily="34" charset="-122"/>
                <a:cs typeface="Prompt Medium" pitchFamily="34" charset="-120"/>
              </a:rPr>
              <a:t>Methodology Limitations &amp; Mitigation</a:t>
            </a:r>
            <a:endParaRPr lang="en-US" sz="4050" dirty="0"/>
          </a:p>
        </p:txBody>
      </p:sp>
      <p:sp>
        <p:nvSpPr>
          <p:cNvPr id="3" name="Text 1"/>
          <p:cNvSpPr/>
          <p:nvPr/>
        </p:nvSpPr>
        <p:spPr>
          <a:xfrm>
            <a:off x="817840" y="2064663"/>
            <a:ext cx="3528417" cy="324564"/>
          </a:xfrm>
          <a:prstGeom prst="rect">
            <a:avLst/>
          </a:prstGeom>
          <a:noFill/>
          <a:ln/>
        </p:spPr>
        <p:txBody>
          <a:bodyPr wrap="none" lIns="0" tIns="0" rIns="0" bIns="0" rtlCol="0" anchor="t"/>
          <a:lstStyle/>
          <a:p>
            <a:pPr marL="0" indent="0">
              <a:lnSpc>
                <a:spcPts val="2550"/>
              </a:lnSpc>
              <a:buNone/>
            </a:pPr>
            <a:r>
              <a:rPr lang="en-US" sz="2000" u="sng" dirty="0">
                <a:solidFill>
                  <a:srgbClr val="C6BFEE"/>
                </a:solidFill>
                <a:latin typeface="Prompt Medium" pitchFamily="34" charset="0"/>
                <a:ea typeface="Prompt Medium" pitchFamily="34" charset="-122"/>
                <a:cs typeface="Prompt Medium" pitchFamily="34" charset="-120"/>
              </a:rPr>
              <a:t>Simulation-Based Approach</a:t>
            </a:r>
            <a:endParaRPr lang="en-US" sz="2000" dirty="0"/>
          </a:p>
        </p:txBody>
      </p:sp>
      <p:sp>
        <p:nvSpPr>
          <p:cNvPr id="4" name="Text 2"/>
          <p:cNvSpPr/>
          <p:nvPr/>
        </p:nvSpPr>
        <p:spPr>
          <a:xfrm>
            <a:off x="817840" y="2622828"/>
            <a:ext cx="4584502" cy="1121569"/>
          </a:xfrm>
          <a:prstGeom prst="rect">
            <a:avLst/>
          </a:prstGeom>
          <a:noFill/>
          <a:ln/>
        </p:spPr>
        <p:txBody>
          <a:bodyPr wrap="square" lIns="0" tIns="0" rIns="0" bIns="0" rtlCol="0" anchor="t"/>
          <a:lstStyle/>
          <a:p>
            <a:pPr marL="342900" indent="-342900">
              <a:lnSpc>
                <a:spcPts val="2900"/>
              </a:lnSpc>
              <a:buSzPct val="100000"/>
              <a:buChar char="•"/>
            </a:pPr>
            <a:r>
              <a:rPr lang="en-US" sz="1700" dirty="0">
                <a:solidFill>
                  <a:srgbClr val="DAD8E9"/>
                </a:solidFill>
                <a:latin typeface="Mukta Light" pitchFamily="34" charset="0"/>
                <a:ea typeface="Mukta Light" pitchFamily="34" charset="-122"/>
                <a:cs typeface="Mukta Light" pitchFamily="34" charset="-120"/>
              </a:rPr>
              <a:t>Real-world IoT complexities (e.g., hardware vulnerabilities, interference) may not be fully replicated.</a:t>
            </a:r>
            <a:endParaRPr lang="en-US" sz="1700" dirty="0"/>
          </a:p>
        </p:txBody>
      </p:sp>
      <p:sp>
        <p:nvSpPr>
          <p:cNvPr id="5" name="Text 3"/>
          <p:cNvSpPr/>
          <p:nvPr/>
        </p:nvSpPr>
        <p:spPr>
          <a:xfrm>
            <a:off x="817840" y="3826073"/>
            <a:ext cx="4584502" cy="747713"/>
          </a:xfrm>
          <a:prstGeom prst="rect">
            <a:avLst/>
          </a:prstGeom>
          <a:noFill/>
          <a:ln/>
        </p:spPr>
        <p:txBody>
          <a:bodyPr wrap="square" lIns="0" tIns="0" rIns="0" bIns="0" rtlCol="0" anchor="t"/>
          <a:lstStyle/>
          <a:p>
            <a:pPr marL="342900" indent="-342900">
              <a:lnSpc>
                <a:spcPts val="2900"/>
              </a:lnSpc>
              <a:buSzPct val="100000"/>
              <a:buChar char="•"/>
            </a:pPr>
            <a:r>
              <a:rPr lang="en-US" sz="1700" b="1" dirty="0">
                <a:solidFill>
                  <a:srgbClr val="DAD8E9"/>
                </a:solidFill>
                <a:latin typeface="Mukta Light" pitchFamily="34" charset="0"/>
                <a:ea typeface="Mukta Light" pitchFamily="34" charset="-122"/>
                <a:cs typeface="Mukta Light" pitchFamily="34" charset="-120"/>
              </a:rPr>
              <a:t>Mitigation</a:t>
            </a:r>
            <a:r>
              <a:rPr lang="en-US" sz="1700" dirty="0">
                <a:solidFill>
                  <a:srgbClr val="DAD8E9"/>
                </a:solidFill>
                <a:latin typeface="Mukta Light" pitchFamily="34" charset="0"/>
                <a:ea typeface="Mukta Light" pitchFamily="34" charset="-122"/>
                <a:cs typeface="Mukta Light" pitchFamily="34" charset="-120"/>
              </a:rPr>
              <a:t>: Test framework across multiple simulation tools and traffic profiles.</a:t>
            </a:r>
            <a:endParaRPr lang="en-US" sz="1700" dirty="0"/>
          </a:p>
        </p:txBody>
      </p:sp>
      <p:sp>
        <p:nvSpPr>
          <p:cNvPr id="6" name="Text 4"/>
          <p:cNvSpPr/>
          <p:nvPr/>
        </p:nvSpPr>
        <p:spPr>
          <a:xfrm>
            <a:off x="817840" y="4807387"/>
            <a:ext cx="3297436" cy="324564"/>
          </a:xfrm>
          <a:prstGeom prst="rect">
            <a:avLst/>
          </a:prstGeom>
          <a:noFill/>
          <a:ln/>
        </p:spPr>
        <p:txBody>
          <a:bodyPr wrap="none" lIns="0" tIns="0" rIns="0" bIns="0" rtlCol="0" anchor="t"/>
          <a:lstStyle/>
          <a:p>
            <a:pPr marL="0" indent="0">
              <a:lnSpc>
                <a:spcPts val="2550"/>
              </a:lnSpc>
              <a:buNone/>
            </a:pPr>
            <a:r>
              <a:rPr lang="en-US" sz="2000" u="sng" dirty="0">
                <a:solidFill>
                  <a:srgbClr val="C6BFEE"/>
                </a:solidFill>
                <a:latin typeface="Prompt Medium" pitchFamily="34" charset="0"/>
                <a:ea typeface="Prompt Medium" pitchFamily="34" charset="-122"/>
                <a:cs typeface="Prompt Medium" pitchFamily="34" charset="-120"/>
              </a:rPr>
              <a:t>Outdated Datasets</a:t>
            </a:r>
            <a:endParaRPr lang="en-US" sz="2000" dirty="0"/>
          </a:p>
        </p:txBody>
      </p:sp>
      <p:sp>
        <p:nvSpPr>
          <p:cNvPr id="7" name="Text 5"/>
          <p:cNvSpPr/>
          <p:nvPr/>
        </p:nvSpPr>
        <p:spPr>
          <a:xfrm>
            <a:off x="817840" y="5365552"/>
            <a:ext cx="4584502" cy="747713"/>
          </a:xfrm>
          <a:prstGeom prst="rect">
            <a:avLst/>
          </a:prstGeom>
          <a:noFill/>
          <a:ln/>
        </p:spPr>
        <p:txBody>
          <a:bodyPr wrap="square" lIns="0" tIns="0" rIns="0" bIns="0" rtlCol="0" anchor="t"/>
          <a:lstStyle/>
          <a:p>
            <a:pPr marL="342900" indent="-342900">
              <a:lnSpc>
                <a:spcPts val="2900"/>
              </a:lnSpc>
              <a:buSzPct val="100000"/>
              <a:buChar char="•"/>
            </a:pPr>
            <a:r>
              <a:rPr lang="en-US" sz="1700" dirty="0">
                <a:solidFill>
                  <a:srgbClr val="DAD8E9"/>
                </a:solidFill>
                <a:latin typeface="Mukta Light" pitchFamily="34" charset="0"/>
                <a:ea typeface="Mukta Light" pitchFamily="34" charset="-122"/>
                <a:cs typeface="Mukta Light" pitchFamily="34" charset="-120"/>
              </a:rPr>
              <a:t>Public datasets may lack new Wi-Fi DoS attack vectors.</a:t>
            </a:r>
            <a:endParaRPr lang="en-US" sz="1700" dirty="0"/>
          </a:p>
        </p:txBody>
      </p:sp>
      <p:sp>
        <p:nvSpPr>
          <p:cNvPr id="8" name="Text 6"/>
          <p:cNvSpPr/>
          <p:nvPr/>
        </p:nvSpPr>
        <p:spPr>
          <a:xfrm>
            <a:off x="817840" y="6194941"/>
            <a:ext cx="4584502" cy="1121569"/>
          </a:xfrm>
          <a:prstGeom prst="rect">
            <a:avLst/>
          </a:prstGeom>
          <a:noFill/>
          <a:ln/>
        </p:spPr>
        <p:txBody>
          <a:bodyPr wrap="square" lIns="0" tIns="0" rIns="0" bIns="0" rtlCol="0" anchor="t"/>
          <a:lstStyle/>
          <a:p>
            <a:pPr marL="342900" indent="-342900">
              <a:lnSpc>
                <a:spcPts val="2900"/>
              </a:lnSpc>
              <a:buSzPct val="100000"/>
              <a:buChar char="•"/>
            </a:pPr>
            <a:r>
              <a:rPr lang="en-US" sz="1700" b="1" dirty="0">
                <a:solidFill>
                  <a:srgbClr val="DAD8E9"/>
                </a:solidFill>
                <a:latin typeface="Mukta Light" pitchFamily="34" charset="0"/>
                <a:ea typeface="Mukta Light" pitchFamily="34" charset="-122"/>
                <a:cs typeface="Mukta Light" pitchFamily="34" charset="-120"/>
              </a:rPr>
              <a:t>Mitigation</a:t>
            </a:r>
            <a:r>
              <a:rPr lang="en-US" sz="1700" dirty="0">
                <a:solidFill>
                  <a:srgbClr val="DAD8E9"/>
                </a:solidFill>
                <a:latin typeface="Mukta Light" pitchFamily="34" charset="0"/>
                <a:ea typeface="Mukta Light" pitchFamily="34" charset="-122"/>
                <a:cs typeface="Mukta Light" pitchFamily="34" charset="-120"/>
              </a:rPr>
              <a:t>: Augment datasets with custom-generated attack traffic reflecting recent threats.</a:t>
            </a:r>
            <a:endParaRPr lang="en-US" sz="1700" dirty="0"/>
          </a:p>
        </p:txBody>
      </p:sp>
      <p:sp>
        <p:nvSpPr>
          <p:cNvPr id="9" name="Text 7"/>
          <p:cNvSpPr/>
          <p:nvPr/>
        </p:nvSpPr>
        <p:spPr>
          <a:xfrm>
            <a:off x="5980033" y="2064663"/>
            <a:ext cx="2596515" cy="324564"/>
          </a:xfrm>
          <a:prstGeom prst="rect">
            <a:avLst/>
          </a:prstGeom>
          <a:noFill/>
          <a:ln/>
        </p:spPr>
        <p:txBody>
          <a:bodyPr wrap="none" lIns="0" tIns="0" rIns="0" bIns="0" rtlCol="0" anchor="t"/>
          <a:lstStyle/>
          <a:p>
            <a:pPr marL="0" indent="0">
              <a:lnSpc>
                <a:spcPts val="2550"/>
              </a:lnSpc>
              <a:buNone/>
            </a:pPr>
            <a:r>
              <a:rPr lang="en-US" sz="2000" u="sng" dirty="0">
                <a:solidFill>
                  <a:srgbClr val="C6BFEE"/>
                </a:solidFill>
                <a:latin typeface="Prompt Medium" pitchFamily="34" charset="0"/>
                <a:ea typeface="Prompt Medium" pitchFamily="34" charset="-122"/>
                <a:cs typeface="Prompt Medium" pitchFamily="34" charset="-120"/>
              </a:rPr>
              <a:t>Narrow Scope</a:t>
            </a:r>
            <a:endParaRPr lang="en-US" sz="2000" dirty="0"/>
          </a:p>
        </p:txBody>
      </p:sp>
      <p:sp>
        <p:nvSpPr>
          <p:cNvPr id="10" name="Text 8"/>
          <p:cNvSpPr/>
          <p:nvPr/>
        </p:nvSpPr>
        <p:spPr>
          <a:xfrm>
            <a:off x="5980033" y="2622828"/>
            <a:ext cx="7840028" cy="373856"/>
          </a:xfrm>
          <a:prstGeom prst="rect">
            <a:avLst/>
          </a:prstGeom>
          <a:noFill/>
          <a:ln/>
        </p:spPr>
        <p:txBody>
          <a:bodyPr wrap="none" lIns="0" tIns="0" rIns="0" bIns="0" rtlCol="0" anchor="t"/>
          <a:lstStyle/>
          <a:p>
            <a:pPr marL="342900" indent="-342900">
              <a:lnSpc>
                <a:spcPts val="2900"/>
              </a:lnSpc>
              <a:buSzPct val="100000"/>
              <a:buChar char="•"/>
            </a:pPr>
            <a:r>
              <a:rPr lang="en-US" sz="1700" dirty="0">
                <a:solidFill>
                  <a:srgbClr val="DAD8E9"/>
                </a:solidFill>
                <a:latin typeface="Mukta Light" pitchFamily="34" charset="0"/>
                <a:ea typeface="Mukta Light" pitchFamily="34" charset="-122"/>
                <a:cs typeface="Mukta Light" pitchFamily="34" charset="-120"/>
              </a:rPr>
              <a:t>Focuses on Wi-Fi DoS attacks, excluding other attack types/protocols.</a:t>
            </a:r>
            <a:endParaRPr lang="en-US" sz="1700" dirty="0"/>
          </a:p>
        </p:txBody>
      </p:sp>
      <p:sp>
        <p:nvSpPr>
          <p:cNvPr id="11" name="Text 9"/>
          <p:cNvSpPr/>
          <p:nvPr/>
        </p:nvSpPr>
        <p:spPr>
          <a:xfrm>
            <a:off x="5980033" y="3078361"/>
            <a:ext cx="7840028" cy="373856"/>
          </a:xfrm>
          <a:prstGeom prst="rect">
            <a:avLst/>
          </a:prstGeom>
          <a:noFill/>
          <a:ln/>
        </p:spPr>
        <p:txBody>
          <a:bodyPr wrap="none" lIns="0" tIns="0" rIns="0" bIns="0" rtlCol="0" anchor="t"/>
          <a:lstStyle/>
          <a:p>
            <a:pPr marL="342900" indent="-342900">
              <a:lnSpc>
                <a:spcPts val="2900"/>
              </a:lnSpc>
              <a:buSzPct val="100000"/>
              <a:buChar char="•"/>
            </a:pPr>
            <a:r>
              <a:rPr lang="en-US" sz="1700" b="1" dirty="0">
                <a:solidFill>
                  <a:srgbClr val="DAD8E9"/>
                </a:solidFill>
                <a:latin typeface="Mukta Light" pitchFamily="34" charset="0"/>
                <a:ea typeface="Mukta Light" pitchFamily="34" charset="-122"/>
                <a:cs typeface="Mukta Light" pitchFamily="34" charset="-120"/>
              </a:rPr>
              <a:t>Mitigation</a:t>
            </a:r>
            <a:r>
              <a:rPr lang="en-US" sz="1700" dirty="0">
                <a:solidFill>
                  <a:srgbClr val="DAD8E9"/>
                </a:solidFill>
                <a:latin typeface="Mukta Light" pitchFamily="34" charset="0"/>
                <a:ea typeface="Mukta Light" pitchFamily="34" charset="-122"/>
                <a:cs typeface="Mukta Light" pitchFamily="34" charset="-120"/>
              </a:rPr>
              <a:t>: Framework designed for future expansion.</a:t>
            </a:r>
            <a:endParaRPr lang="en-US" sz="1700" dirty="0"/>
          </a:p>
        </p:txBody>
      </p:sp>
      <p:sp>
        <p:nvSpPr>
          <p:cNvPr id="12" name="Text 10"/>
          <p:cNvSpPr/>
          <p:nvPr/>
        </p:nvSpPr>
        <p:spPr>
          <a:xfrm>
            <a:off x="5980033" y="3685818"/>
            <a:ext cx="2596515" cy="324564"/>
          </a:xfrm>
          <a:prstGeom prst="rect">
            <a:avLst/>
          </a:prstGeom>
          <a:noFill/>
          <a:ln/>
        </p:spPr>
        <p:txBody>
          <a:bodyPr wrap="none" lIns="0" tIns="0" rIns="0" bIns="0" rtlCol="0" anchor="t"/>
          <a:lstStyle/>
          <a:p>
            <a:pPr marL="0" indent="0">
              <a:lnSpc>
                <a:spcPts val="2550"/>
              </a:lnSpc>
              <a:buNone/>
            </a:pPr>
            <a:r>
              <a:rPr lang="en-US" sz="2000" u="sng" dirty="0">
                <a:solidFill>
                  <a:srgbClr val="C6BFEE"/>
                </a:solidFill>
                <a:latin typeface="Prompt Medium" pitchFamily="34" charset="0"/>
                <a:ea typeface="Prompt Medium" pitchFamily="34" charset="-122"/>
                <a:cs typeface="Prompt Medium" pitchFamily="34" charset="-120"/>
              </a:rPr>
              <a:t>Hardware Bias</a:t>
            </a:r>
            <a:endParaRPr lang="en-US" sz="2000" dirty="0"/>
          </a:p>
        </p:txBody>
      </p:sp>
      <p:sp>
        <p:nvSpPr>
          <p:cNvPr id="13" name="Text 11"/>
          <p:cNvSpPr/>
          <p:nvPr/>
        </p:nvSpPr>
        <p:spPr>
          <a:xfrm>
            <a:off x="5980033" y="4243983"/>
            <a:ext cx="7840028" cy="373856"/>
          </a:xfrm>
          <a:prstGeom prst="rect">
            <a:avLst/>
          </a:prstGeom>
          <a:noFill/>
          <a:ln/>
        </p:spPr>
        <p:txBody>
          <a:bodyPr wrap="none" lIns="0" tIns="0" rIns="0" bIns="0" rtlCol="0" anchor="t"/>
          <a:lstStyle/>
          <a:p>
            <a:pPr marL="342900" indent="-342900">
              <a:lnSpc>
                <a:spcPts val="2900"/>
              </a:lnSpc>
              <a:buSzPct val="100000"/>
              <a:buChar char="•"/>
            </a:pPr>
            <a:r>
              <a:rPr lang="en-US" sz="1700" dirty="0">
                <a:solidFill>
                  <a:srgbClr val="DAD8E9"/>
                </a:solidFill>
                <a:latin typeface="Mukta Light" pitchFamily="34" charset="0"/>
                <a:ea typeface="Mukta Light" pitchFamily="34" charset="-122"/>
                <a:cs typeface="Mukta Light" pitchFamily="34" charset="-120"/>
              </a:rPr>
              <a:t>Testing on standard devices (e.g., Raspberry Pi) may not cover all edge cases.</a:t>
            </a:r>
            <a:endParaRPr lang="en-US" sz="1700" dirty="0"/>
          </a:p>
        </p:txBody>
      </p:sp>
      <p:sp>
        <p:nvSpPr>
          <p:cNvPr id="14" name="Text 12"/>
          <p:cNvSpPr/>
          <p:nvPr/>
        </p:nvSpPr>
        <p:spPr>
          <a:xfrm>
            <a:off x="5980033" y="4699516"/>
            <a:ext cx="7840028" cy="373856"/>
          </a:xfrm>
          <a:prstGeom prst="rect">
            <a:avLst/>
          </a:prstGeom>
          <a:noFill/>
          <a:ln/>
        </p:spPr>
        <p:txBody>
          <a:bodyPr wrap="none" lIns="0" tIns="0" rIns="0" bIns="0" rtlCol="0" anchor="t"/>
          <a:lstStyle/>
          <a:p>
            <a:pPr marL="342900" indent="-342900">
              <a:lnSpc>
                <a:spcPts val="2900"/>
              </a:lnSpc>
              <a:buSzPct val="100000"/>
              <a:buChar char="•"/>
            </a:pPr>
            <a:r>
              <a:rPr lang="en-US" sz="1700" b="1" dirty="0">
                <a:solidFill>
                  <a:srgbClr val="DAD8E9"/>
                </a:solidFill>
                <a:latin typeface="Mukta Light" pitchFamily="34" charset="0"/>
                <a:ea typeface="Mukta Light" pitchFamily="34" charset="-122"/>
                <a:cs typeface="Mukta Light" pitchFamily="34" charset="-120"/>
              </a:rPr>
              <a:t>Mitigation</a:t>
            </a:r>
            <a:r>
              <a:rPr lang="en-US" sz="1700" dirty="0">
                <a:solidFill>
                  <a:srgbClr val="DAD8E9"/>
                </a:solidFill>
                <a:latin typeface="Mukta Light" pitchFamily="34" charset="0"/>
                <a:ea typeface="Mukta Light" pitchFamily="34" charset="-122"/>
                <a:cs typeface="Mukta Light" pitchFamily="34" charset="-120"/>
              </a:rPr>
              <a:t>: Cross-validate results with diverse hardware to reduce bias.</a:t>
            </a:r>
            <a:endParaRPr lang="en-US" sz="1700" dirty="0"/>
          </a:p>
        </p:txBody>
      </p:sp>
      <p:sp>
        <p:nvSpPr>
          <p:cNvPr id="15" name="Text 13"/>
          <p:cNvSpPr/>
          <p:nvPr/>
        </p:nvSpPr>
        <p:spPr>
          <a:xfrm>
            <a:off x="5980033" y="5306973"/>
            <a:ext cx="2596515" cy="324564"/>
          </a:xfrm>
          <a:prstGeom prst="rect">
            <a:avLst/>
          </a:prstGeom>
          <a:noFill/>
          <a:ln/>
        </p:spPr>
        <p:txBody>
          <a:bodyPr wrap="none" lIns="0" tIns="0" rIns="0" bIns="0" rtlCol="0" anchor="t"/>
          <a:lstStyle/>
          <a:p>
            <a:pPr marL="0" indent="0">
              <a:lnSpc>
                <a:spcPts val="2550"/>
              </a:lnSpc>
              <a:buNone/>
            </a:pPr>
            <a:r>
              <a:rPr lang="en-US" sz="2000" u="sng" dirty="0">
                <a:solidFill>
                  <a:srgbClr val="C6BFEE"/>
                </a:solidFill>
                <a:latin typeface="Prompt Medium" pitchFamily="34" charset="0"/>
                <a:ea typeface="Prompt Medium" pitchFamily="34" charset="-122"/>
                <a:cs typeface="Prompt Medium" pitchFamily="34" charset="-120"/>
              </a:rPr>
              <a:t>Lack of Physical Deployment</a:t>
            </a:r>
            <a:endParaRPr lang="en-US" sz="2000" dirty="0"/>
          </a:p>
        </p:txBody>
      </p:sp>
      <p:sp>
        <p:nvSpPr>
          <p:cNvPr id="16" name="Text 14"/>
          <p:cNvSpPr/>
          <p:nvPr/>
        </p:nvSpPr>
        <p:spPr>
          <a:xfrm>
            <a:off x="5980033" y="5865138"/>
            <a:ext cx="7840028" cy="373856"/>
          </a:xfrm>
          <a:prstGeom prst="rect">
            <a:avLst/>
          </a:prstGeom>
          <a:noFill/>
          <a:ln/>
        </p:spPr>
        <p:txBody>
          <a:bodyPr wrap="none" lIns="0" tIns="0" rIns="0" bIns="0" rtlCol="0" anchor="t"/>
          <a:lstStyle/>
          <a:p>
            <a:pPr marL="342900" indent="-342900">
              <a:lnSpc>
                <a:spcPts val="2900"/>
              </a:lnSpc>
              <a:buSzPct val="100000"/>
              <a:buChar char="•"/>
            </a:pPr>
            <a:r>
              <a:rPr lang="en-US" sz="1700" dirty="0">
                <a:solidFill>
                  <a:srgbClr val="DAD8E9"/>
                </a:solidFill>
                <a:latin typeface="Mukta Light" pitchFamily="34" charset="0"/>
                <a:ea typeface="Mukta Light" pitchFamily="34" charset="-122"/>
                <a:cs typeface="Mukta Light" pitchFamily="34" charset="-120"/>
              </a:rPr>
              <a:t>Lacks insights into long-term operational stability.</a:t>
            </a:r>
            <a:endParaRPr lang="en-US" sz="1700" dirty="0"/>
          </a:p>
        </p:txBody>
      </p:sp>
      <p:sp>
        <p:nvSpPr>
          <p:cNvPr id="17" name="Text 15"/>
          <p:cNvSpPr/>
          <p:nvPr/>
        </p:nvSpPr>
        <p:spPr>
          <a:xfrm>
            <a:off x="5980033" y="6320671"/>
            <a:ext cx="7840028" cy="747713"/>
          </a:xfrm>
          <a:prstGeom prst="rect">
            <a:avLst/>
          </a:prstGeom>
          <a:noFill/>
          <a:ln/>
        </p:spPr>
        <p:txBody>
          <a:bodyPr wrap="square" lIns="0" tIns="0" rIns="0" bIns="0" rtlCol="0" anchor="t"/>
          <a:lstStyle/>
          <a:p>
            <a:pPr marL="342900" indent="-342900">
              <a:lnSpc>
                <a:spcPts val="2900"/>
              </a:lnSpc>
              <a:buSzPct val="100000"/>
              <a:buChar char="•"/>
            </a:pPr>
            <a:r>
              <a:rPr lang="en-US" sz="1700" b="1" dirty="0">
                <a:solidFill>
                  <a:srgbClr val="DAD8E9"/>
                </a:solidFill>
                <a:latin typeface="Mukta Light" pitchFamily="34" charset="0"/>
                <a:ea typeface="Mukta Light" pitchFamily="34" charset="-122"/>
                <a:cs typeface="Mukta Light" pitchFamily="34" charset="-120"/>
              </a:rPr>
              <a:t>Mitigation</a:t>
            </a:r>
            <a:r>
              <a:rPr lang="en-US" sz="1700" dirty="0">
                <a:solidFill>
                  <a:srgbClr val="DAD8E9"/>
                </a:solidFill>
                <a:latin typeface="Mukta Light" pitchFamily="34" charset="0"/>
                <a:ea typeface="Mukta Light" pitchFamily="34" charset="-122"/>
                <a:cs typeface="Mukta Light" pitchFamily="34" charset="-120"/>
              </a:rPr>
              <a:t>: Modular design allows seamless integration into real systems in future work.</a:t>
            </a:r>
            <a:endParaRPr lang="en-US" sz="1700" dirty="0"/>
          </a:p>
        </p:txBody>
      </p:sp>
      <p:sp>
        <p:nvSpPr>
          <p:cNvPr id="19" name="Slide Number Placeholder 18">
            <a:extLst>
              <a:ext uri="{FF2B5EF4-FFF2-40B4-BE49-F238E27FC236}">
                <a16:creationId xmlns:a16="http://schemas.microsoft.com/office/drawing/2014/main" id="{E04ECCAC-9CC1-8DC3-607E-B9FB93B46DD5}"/>
              </a:ext>
            </a:extLst>
          </p:cNvPr>
          <p:cNvSpPr>
            <a:spLocks noGrp="1"/>
          </p:cNvSpPr>
          <p:nvPr>
            <p:ph type="sldNum" sz="quarter" idx="11"/>
          </p:nvPr>
        </p:nvSpPr>
        <p:spPr/>
        <p:txBody>
          <a:bodyPr/>
          <a:lstStyle/>
          <a:p>
            <a:fld id="{E3534682-61BD-471C-B96F-AB75D1C99445}" type="slidenum">
              <a:rPr lang="en-GB" smtClean="0"/>
              <a:pPr/>
              <a:t>11</a:t>
            </a:fld>
            <a:endParaRPr lang="en-GB"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781094"/>
            <a:ext cx="9014222"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Ethical and Safety Considerations</a:t>
            </a:r>
            <a:endParaRPr lang="en-US" sz="4300" dirty="0"/>
          </a:p>
        </p:txBody>
      </p:sp>
      <p:sp>
        <p:nvSpPr>
          <p:cNvPr id="3" name="Shape 1"/>
          <p:cNvSpPr/>
          <p:nvPr/>
        </p:nvSpPr>
        <p:spPr>
          <a:xfrm>
            <a:off x="864037" y="3406854"/>
            <a:ext cx="4136231" cy="2595324"/>
          </a:xfrm>
          <a:prstGeom prst="roundRect">
            <a:avLst>
              <a:gd name="adj" fmla="val 3995"/>
            </a:avLst>
          </a:prstGeom>
          <a:solidFill>
            <a:srgbClr val="542C49"/>
          </a:solidFill>
          <a:ln w="15240">
            <a:solidFill>
              <a:srgbClr val="6D4562"/>
            </a:solidFill>
            <a:prstDash val="solid"/>
          </a:ln>
        </p:spPr>
        <p:txBody>
          <a:bodyPr/>
          <a:lstStyle/>
          <a:p>
            <a:endParaRPr lang="en-GB"/>
          </a:p>
        </p:txBody>
      </p:sp>
      <p:sp>
        <p:nvSpPr>
          <p:cNvPr id="4" name="Text 2"/>
          <p:cNvSpPr/>
          <p:nvPr/>
        </p:nvSpPr>
        <p:spPr>
          <a:xfrm>
            <a:off x="1126093" y="3668911"/>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Privacy</a:t>
            </a:r>
            <a:endParaRPr lang="en-US" sz="2150" dirty="0"/>
          </a:p>
        </p:txBody>
      </p:sp>
      <p:sp>
        <p:nvSpPr>
          <p:cNvPr id="5" name="Text 3"/>
          <p:cNvSpPr/>
          <p:nvPr/>
        </p:nvSpPr>
        <p:spPr>
          <a:xfrm>
            <a:off x="1126093" y="4159925"/>
            <a:ext cx="3612118" cy="1670720"/>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Publicly available datasets consist of anonymized and insensitive information. No human subjects are involved in the study.</a:t>
            </a:r>
            <a:endParaRPr lang="en-US" sz="1900" dirty="0"/>
          </a:p>
        </p:txBody>
      </p:sp>
      <p:sp>
        <p:nvSpPr>
          <p:cNvPr id="6" name="Shape 4"/>
          <p:cNvSpPr/>
          <p:nvPr/>
        </p:nvSpPr>
        <p:spPr>
          <a:xfrm>
            <a:off x="5247084" y="3406854"/>
            <a:ext cx="4136231" cy="2595324"/>
          </a:xfrm>
          <a:prstGeom prst="roundRect">
            <a:avLst>
              <a:gd name="adj" fmla="val 3995"/>
            </a:avLst>
          </a:prstGeom>
          <a:solidFill>
            <a:srgbClr val="542C49"/>
          </a:solidFill>
          <a:ln w="15240">
            <a:solidFill>
              <a:srgbClr val="6D4562"/>
            </a:solidFill>
            <a:prstDash val="solid"/>
          </a:ln>
        </p:spPr>
        <p:txBody>
          <a:bodyPr/>
          <a:lstStyle/>
          <a:p>
            <a:endParaRPr lang="en-GB"/>
          </a:p>
        </p:txBody>
      </p:sp>
      <p:sp>
        <p:nvSpPr>
          <p:cNvPr id="7" name="Text 5"/>
          <p:cNvSpPr/>
          <p:nvPr/>
        </p:nvSpPr>
        <p:spPr>
          <a:xfrm>
            <a:off x="5509141" y="3668911"/>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Security</a:t>
            </a:r>
            <a:endParaRPr lang="en-US" sz="2150" dirty="0"/>
          </a:p>
        </p:txBody>
      </p:sp>
      <p:sp>
        <p:nvSpPr>
          <p:cNvPr id="8" name="Text 6"/>
          <p:cNvSpPr/>
          <p:nvPr/>
        </p:nvSpPr>
        <p:spPr>
          <a:xfrm>
            <a:off x="5509141" y="4159925"/>
            <a:ext cx="3612118"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Synthetic attack data generation is based on simulated environments to avoid unintended network disruptions.</a:t>
            </a:r>
            <a:endParaRPr lang="en-US" sz="1900" dirty="0"/>
          </a:p>
        </p:txBody>
      </p:sp>
      <p:sp>
        <p:nvSpPr>
          <p:cNvPr id="9" name="Shape 7"/>
          <p:cNvSpPr/>
          <p:nvPr/>
        </p:nvSpPr>
        <p:spPr>
          <a:xfrm>
            <a:off x="9630132" y="3406854"/>
            <a:ext cx="4136231" cy="2595324"/>
          </a:xfrm>
          <a:prstGeom prst="roundRect">
            <a:avLst>
              <a:gd name="adj" fmla="val 3995"/>
            </a:avLst>
          </a:prstGeom>
          <a:solidFill>
            <a:srgbClr val="542C49"/>
          </a:solidFill>
          <a:ln w="15240">
            <a:solidFill>
              <a:srgbClr val="6D4562"/>
            </a:solidFill>
            <a:prstDash val="solid"/>
          </a:ln>
        </p:spPr>
        <p:txBody>
          <a:bodyPr/>
          <a:lstStyle/>
          <a:p>
            <a:endParaRPr lang="en-GB"/>
          </a:p>
        </p:txBody>
      </p:sp>
      <p:sp>
        <p:nvSpPr>
          <p:cNvPr id="10" name="Text 8"/>
          <p:cNvSpPr/>
          <p:nvPr/>
        </p:nvSpPr>
        <p:spPr>
          <a:xfrm>
            <a:off x="9892189" y="3668911"/>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Algorithmic Bias</a:t>
            </a:r>
            <a:endParaRPr lang="en-US" sz="2150" dirty="0"/>
          </a:p>
        </p:txBody>
      </p:sp>
      <p:sp>
        <p:nvSpPr>
          <p:cNvPr id="11" name="Text 9"/>
          <p:cNvSpPr/>
          <p:nvPr/>
        </p:nvSpPr>
        <p:spPr>
          <a:xfrm>
            <a:off x="9892189" y="4159925"/>
            <a:ext cx="3612118"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study considers a wide variety of attack scenarios and cross-validates models with balanced datasets.</a:t>
            </a:r>
            <a:endParaRPr lang="en-US" sz="1900" dirty="0"/>
          </a:p>
        </p:txBody>
      </p:sp>
      <p:sp>
        <p:nvSpPr>
          <p:cNvPr id="13" name="Slide Number Placeholder 12">
            <a:extLst>
              <a:ext uri="{FF2B5EF4-FFF2-40B4-BE49-F238E27FC236}">
                <a16:creationId xmlns:a16="http://schemas.microsoft.com/office/drawing/2014/main" id="{6C4E6972-1613-B3CF-028C-C7AD394B4159}"/>
              </a:ext>
            </a:extLst>
          </p:cNvPr>
          <p:cNvSpPr>
            <a:spLocks noGrp="1"/>
          </p:cNvSpPr>
          <p:nvPr>
            <p:ph type="sldNum" sz="quarter" idx="11"/>
          </p:nvPr>
        </p:nvSpPr>
        <p:spPr/>
        <p:txBody>
          <a:bodyPr/>
          <a:lstStyle/>
          <a:p>
            <a:fld id="{E3534682-61BD-471C-B96F-AB75D1C99445}" type="slidenum">
              <a:rPr lang="en-GB" smtClean="0"/>
              <a:pPr/>
              <a:t>12</a:t>
            </a:fld>
            <a:endParaRPr lang="en-GB"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54606" y="661749"/>
            <a:ext cx="4935022" cy="519470"/>
          </a:xfrm>
          <a:prstGeom prst="rect">
            <a:avLst/>
          </a:prstGeom>
          <a:noFill/>
          <a:ln/>
        </p:spPr>
        <p:txBody>
          <a:bodyPr wrap="none" lIns="0" tIns="0" rIns="0" bIns="0" rtlCol="0" anchor="t"/>
          <a:lstStyle/>
          <a:p>
            <a:pPr marL="0" indent="0">
              <a:lnSpc>
                <a:spcPts val="4050"/>
              </a:lnSpc>
              <a:buNone/>
            </a:pPr>
            <a:r>
              <a:rPr lang="en-US" sz="3500" dirty="0">
                <a:solidFill>
                  <a:srgbClr val="C6BFEE"/>
                </a:solidFill>
                <a:latin typeface="Prompt Medium" pitchFamily="34" charset="0"/>
                <a:ea typeface="Prompt Medium" pitchFamily="34" charset="-122"/>
                <a:cs typeface="Prompt Medium" pitchFamily="34" charset="-120"/>
              </a:rPr>
              <a:t>Research Plan (12-week)</a:t>
            </a:r>
            <a:endParaRPr lang="en-US" sz="3500" dirty="0"/>
          </a:p>
        </p:txBody>
      </p:sp>
      <p:sp>
        <p:nvSpPr>
          <p:cNvPr id="3" name="Shape 1"/>
          <p:cNvSpPr/>
          <p:nvPr/>
        </p:nvSpPr>
        <p:spPr>
          <a:xfrm>
            <a:off x="654606" y="1555313"/>
            <a:ext cx="13321189" cy="6012418"/>
          </a:xfrm>
          <a:prstGeom prst="roundRect">
            <a:avLst>
              <a:gd name="adj" fmla="val 1307"/>
            </a:avLst>
          </a:prstGeom>
          <a:noFill/>
          <a:ln w="7620">
            <a:solidFill>
              <a:srgbClr val="FFFFFF">
                <a:alpha val="24000"/>
              </a:srgbClr>
            </a:solidFill>
            <a:prstDash val="solid"/>
          </a:ln>
        </p:spPr>
        <p:txBody>
          <a:bodyPr/>
          <a:lstStyle/>
          <a:p>
            <a:endParaRPr lang="en-GB"/>
          </a:p>
        </p:txBody>
      </p:sp>
      <p:sp>
        <p:nvSpPr>
          <p:cNvPr id="4" name="Shape 2"/>
          <p:cNvSpPr/>
          <p:nvPr/>
        </p:nvSpPr>
        <p:spPr>
          <a:xfrm>
            <a:off x="662226" y="1562933"/>
            <a:ext cx="13305949" cy="551259"/>
          </a:xfrm>
          <a:prstGeom prst="rect">
            <a:avLst/>
          </a:prstGeom>
          <a:solidFill>
            <a:srgbClr val="FFFFFF">
              <a:alpha val="4000"/>
            </a:srgbClr>
          </a:solidFill>
          <a:ln/>
        </p:spPr>
        <p:txBody>
          <a:bodyPr/>
          <a:lstStyle/>
          <a:p>
            <a:endParaRPr lang="en-GB"/>
          </a:p>
        </p:txBody>
      </p:sp>
      <p:sp>
        <p:nvSpPr>
          <p:cNvPr id="5" name="Text 3"/>
          <p:cNvSpPr/>
          <p:nvPr/>
        </p:nvSpPr>
        <p:spPr>
          <a:xfrm>
            <a:off x="849511" y="1682710"/>
            <a:ext cx="1548765" cy="311706"/>
          </a:xfrm>
          <a:prstGeom prst="rect">
            <a:avLst/>
          </a:prstGeom>
          <a:noFill/>
          <a:ln/>
        </p:spPr>
        <p:txBody>
          <a:bodyPr wrap="none" lIns="0" tIns="0" rIns="0" bIns="0" rtlCol="0" anchor="t"/>
          <a:lstStyle/>
          <a:p>
            <a:pPr marL="0" indent="0">
              <a:lnSpc>
                <a:spcPts val="2450"/>
              </a:lnSpc>
              <a:buNone/>
            </a:pPr>
            <a:r>
              <a:rPr lang="en-US" sz="2100" b="1" dirty="0">
                <a:solidFill>
                  <a:srgbClr val="C6BFEE"/>
                </a:solidFill>
                <a:latin typeface="Prompt Medium" pitchFamily="34" charset="0"/>
                <a:ea typeface="Prompt Medium" pitchFamily="34" charset="-122"/>
                <a:cs typeface="Prompt Medium" pitchFamily="34" charset="-120"/>
              </a:rPr>
              <a:t>Week</a:t>
            </a:r>
            <a:endParaRPr lang="en-US" sz="2100" dirty="0"/>
          </a:p>
        </p:txBody>
      </p:sp>
      <p:sp>
        <p:nvSpPr>
          <p:cNvPr id="6" name="Text 4"/>
          <p:cNvSpPr/>
          <p:nvPr/>
        </p:nvSpPr>
        <p:spPr>
          <a:xfrm>
            <a:off x="2779990" y="1682710"/>
            <a:ext cx="2494121" cy="311706"/>
          </a:xfrm>
          <a:prstGeom prst="rect">
            <a:avLst/>
          </a:prstGeom>
          <a:noFill/>
          <a:ln/>
        </p:spPr>
        <p:txBody>
          <a:bodyPr wrap="none" lIns="0" tIns="0" rIns="0" bIns="0" rtlCol="0" anchor="t"/>
          <a:lstStyle/>
          <a:p>
            <a:pPr marL="0" indent="0">
              <a:lnSpc>
                <a:spcPts val="2450"/>
              </a:lnSpc>
              <a:buNone/>
            </a:pPr>
            <a:r>
              <a:rPr lang="en-US" sz="2100" b="1" dirty="0">
                <a:solidFill>
                  <a:srgbClr val="C6BFEE"/>
                </a:solidFill>
                <a:latin typeface="Prompt Medium" pitchFamily="34" charset="0"/>
                <a:ea typeface="Prompt Medium" pitchFamily="34" charset="-122"/>
                <a:cs typeface="Prompt Medium" pitchFamily="34" charset="-120"/>
              </a:rPr>
              <a:t>Tasks</a:t>
            </a:r>
            <a:endParaRPr lang="en-US" sz="2100" dirty="0"/>
          </a:p>
        </p:txBody>
      </p:sp>
      <p:sp>
        <p:nvSpPr>
          <p:cNvPr id="7" name="Text 5"/>
          <p:cNvSpPr/>
          <p:nvPr/>
        </p:nvSpPr>
        <p:spPr>
          <a:xfrm>
            <a:off x="8454866" y="1682710"/>
            <a:ext cx="2929057" cy="311706"/>
          </a:xfrm>
          <a:prstGeom prst="rect">
            <a:avLst/>
          </a:prstGeom>
          <a:noFill/>
          <a:ln/>
        </p:spPr>
        <p:txBody>
          <a:bodyPr wrap="none" lIns="0" tIns="0" rIns="0" bIns="0" rtlCol="0" anchor="t"/>
          <a:lstStyle/>
          <a:p>
            <a:pPr marL="0" indent="0">
              <a:lnSpc>
                <a:spcPts val="2450"/>
              </a:lnSpc>
              <a:buNone/>
            </a:pPr>
            <a:r>
              <a:rPr lang="en-US" sz="2100" b="1" dirty="0">
                <a:solidFill>
                  <a:srgbClr val="C6BFEE"/>
                </a:solidFill>
                <a:latin typeface="Prompt Medium" pitchFamily="34" charset="0"/>
                <a:ea typeface="Prompt Medium" pitchFamily="34" charset="-122"/>
                <a:cs typeface="Prompt Medium" pitchFamily="34" charset="-120"/>
              </a:rPr>
              <a:t>Deliverables/Milestones</a:t>
            </a:r>
            <a:endParaRPr lang="en-US" sz="2100" dirty="0"/>
          </a:p>
        </p:txBody>
      </p:sp>
      <p:sp>
        <p:nvSpPr>
          <p:cNvPr id="8" name="Shape 6"/>
          <p:cNvSpPr/>
          <p:nvPr/>
        </p:nvSpPr>
        <p:spPr>
          <a:xfrm>
            <a:off x="662226" y="2114193"/>
            <a:ext cx="13305949" cy="1361480"/>
          </a:xfrm>
          <a:prstGeom prst="rect">
            <a:avLst/>
          </a:prstGeom>
          <a:solidFill>
            <a:srgbClr val="000000">
              <a:alpha val="4000"/>
            </a:srgbClr>
          </a:solidFill>
          <a:ln/>
        </p:spPr>
        <p:txBody>
          <a:bodyPr/>
          <a:lstStyle/>
          <a:p>
            <a:endParaRPr lang="en-GB"/>
          </a:p>
        </p:txBody>
      </p:sp>
      <p:sp>
        <p:nvSpPr>
          <p:cNvPr id="9" name="Text 7"/>
          <p:cNvSpPr/>
          <p:nvPr/>
        </p:nvSpPr>
        <p:spPr>
          <a:xfrm>
            <a:off x="849511" y="2233970"/>
            <a:ext cx="1548765"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1 - 2</a:t>
            </a:r>
            <a:endParaRPr lang="en-US" sz="1700" dirty="0"/>
          </a:p>
        </p:txBody>
      </p:sp>
      <p:sp>
        <p:nvSpPr>
          <p:cNvPr id="10" name="Text 8"/>
          <p:cNvSpPr/>
          <p:nvPr/>
        </p:nvSpPr>
        <p:spPr>
          <a:xfrm>
            <a:off x="2779990" y="2233970"/>
            <a:ext cx="5293162" cy="299204"/>
          </a:xfrm>
          <a:prstGeom prst="rect">
            <a:avLst/>
          </a:prstGeom>
          <a:noFill/>
          <a:ln/>
        </p:spPr>
        <p:txBody>
          <a:bodyPr wrap="none" lIns="0" tIns="0" rIns="0" bIns="0" rtlCol="0" anchor="t"/>
          <a:lstStyle/>
          <a:p>
            <a:pPr marL="0" indent="0">
              <a:lnSpc>
                <a:spcPts val="2350"/>
              </a:lnSpc>
              <a:buNone/>
            </a:pPr>
            <a:r>
              <a:rPr lang="en-US" sz="1700" u="sng" dirty="0">
                <a:solidFill>
                  <a:srgbClr val="DAD8E9"/>
                </a:solidFill>
                <a:latin typeface="Mukta Light" pitchFamily="34" charset="0"/>
                <a:ea typeface="Mukta Light" pitchFamily="34" charset="-122"/>
                <a:cs typeface="Mukta Light" pitchFamily="34" charset="-120"/>
              </a:rPr>
              <a:t>Literature Review and Initial Setup</a:t>
            </a:r>
            <a:endParaRPr lang="en-US" sz="1700" dirty="0"/>
          </a:p>
        </p:txBody>
      </p:sp>
      <p:sp>
        <p:nvSpPr>
          <p:cNvPr id="11" name="Text 9"/>
          <p:cNvSpPr/>
          <p:nvPr/>
        </p:nvSpPr>
        <p:spPr>
          <a:xfrm>
            <a:off x="2779990" y="2645331"/>
            <a:ext cx="5293162"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a) Refine literature review.</a:t>
            </a:r>
            <a:endParaRPr lang="en-US" sz="1700" dirty="0"/>
          </a:p>
        </p:txBody>
      </p:sp>
      <p:sp>
        <p:nvSpPr>
          <p:cNvPr id="12" name="Text 10"/>
          <p:cNvSpPr/>
          <p:nvPr/>
        </p:nvSpPr>
        <p:spPr>
          <a:xfrm>
            <a:off x="2779990" y="3056692"/>
            <a:ext cx="5293162"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b) Finalize research design and simulation tools setup.</a:t>
            </a:r>
            <a:endParaRPr lang="en-US" sz="1700" dirty="0"/>
          </a:p>
        </p:txBody>
      </p:sp>
      <p:sp>
        <p:nvSpPr>
          <p:cNvPr id="13" name="Text 11"/>
          <p:cNvSpPr/>
          <p:nvPr/>
        </p:nvSpPr>
        <p:spPr>
          <a:xfrm>
            <a:off x="8454866" y="2233970"/>
            <a:ext cx="5326261"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a) Preliminary annotated bibliography. </a:t>
            </a:r>
            <a:endParaRPr lang="en-US" sz="1700" dirty="0"/>
          </a:p>
        </p:txBody>
      </p:sp>
      <p:sp>
        <p:nvSpPr>
          <p:cNvPr id="14" name="Text 12"/>
          <p:cNvSpPr/>
          <p:nvPr/>
        </p:nvSpPr>
        <p:spPr>
          <a:xfrm>
            <a:off x="8454866" y="2645331"/>
            <a:ext cx="5326261"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b) Refined research objectives and scope. </a:t>
            </a:r>
            <a:endParaRPr lang="en-US" sz="1700" dirty="0"/>
          </a:p>
        </p:txBody>
      </p:sp>
      <p:sp>
        <p:nvSpPr>
          <p:cNvPr id="15" name="Text 13"/>
          <p:cNvSpPr/>
          <p:nvPr/>
        </p:nvSpPr>
        <p:spPr>
          <a:xfrm>
            <a:off x="8454866" y="3056692"/>
            <a:ext cx="5326261"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c) Simulation environment (NS-3/OMNeT++) configured.</a:t>
            </a:r>
            <a:endParaRPr lang="en-US" sz="1700" dirty="0"/>
          </a:p>
        </p:txBody>
      </p:sp>
      <p:sp>
        <p:nvSpPr>
          <p:cNvPr id="16" name="Shape 14"/>
          <p:cNvSpPr/>
          <p:nvPr/>
        </p:nvSpPr>
        <p:spPr>
          <a:xfrm>
            <a:off x="662226" y="3475673"/>
            <a:ext cx="13305949" cy="1361480"/>
          </a:xfrm>
          <a:prstGeom prst="rect">
            <a:avLst/>
          </a:prstGeom>
          <a:solidFill>
            <a:srgbClr val="FFFFFF">
              <a:alpha val="4000"/>
            </a:srgbClr>
          </a:solidFill>
          <a:ln/>
        </p:spPr>
        <p:txBody>
          <a:bodyPr/>
          <a:lstStyle/>
          <a:p>
            <a:endParaRPr lang="en-GB"/>
          </a:p>
        </p:txBody>
      </p:sp>
      <p:sp>
        <p:nvSpPr>
          <p:cNvPr id="17" name="Text 15"/>
          <p:cNvSpPr/>
          <p:nvPr/>
        </p:nvSpPr>
        <p:spPr>
          <a:xfrm>
            <a:off x="849511" y="3595449"/>
            <a:ext cx="1548765"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3 - 4</a:t>
            </a:r>
            <a:endParaRPr lang="en-US" sz="1700" dirty="0"/>
          </a:p>
        </p:txBody>
      </p:sp>
      <p:sp>
        <p:nvSpPr>
          <p:cNvPr id="18" name="Text 16"/>
          <p:cNvSpPr/>
          <p:nvPr/>
        </p:nvSpPr>
        <p:spPr>
          <a:xfrm>
            <a:off x="2779990" y="3595449"/>
            <a:ext cx="5293162" cy="299204"/>
          </a:xfrm>
          <a:prstGeom prst="rect">
            <a:avLst/>
          </a:prstGeom>
          <a:noFill/>
          <a:ln/>
        </p:spPr>
        <p:txBody>
          <a:bodyPr wrap="none" lIns="0" tIns="0" rIns="0" bIns="0" rtlCol="0" anchor="t"/>
          <a:lstStyle/>
          <a:p>
            <a:pPr marL="0" indent="0">
              <a:lnSpc>
                <a:spcPts val="2350"/>
              </a:lnSpc>
              <a:buNone/>
            </a:pPr>
            <a:r>
              <a:rPr lang="en-US" sz="1700" u="sng" dirty="0">
                <a:solidFill>
                  <a:srgbClr val="DAD8E9"/>
                </a:solidFill>
                <a:latin typeface="Mukta Light" pitchFamily="34" charset="0"/>
                <a:ea typeface="Mukta Light" pitchFamily="34" charset="-122"/>
                <a:cs typeface="Mukta Light" pitchFamily="34" charset="-120"/>
              </a:rPr>
              <a:t>Phase 1: Data Collection &amp; Preprocessing </a:t>
            </a:r>
            <a:endParaRPr lang="en-US" sz="1700" dirty="0"/>
          </a:p>
        </p:txBody>
      </p:sp>
      <p:sp>
        <p:nvSpPr>
          <p:cNvPr id="19" name="Text 17"/>
          <p:cNvSpPr/>
          <p:nvPr/>
        </p:nvSpPr>
        <p:spPr>
          <a:xfrm>
            <a:off x="2779990" y="4006810"/>
            <a:ext cx="5293162"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a) Collect and preprocess datasets. </a:t>
            </a:r>
            <a:endParaRPr lang="en-US" sz="1700" dirty="0"/>
          </a:p>
        </p:txBody>
      </p:sp>
      <p:sp>
        <p:nvSpPr>
          <p:cNvPr id="20" name="Text 18"/>
          <p:cNvSpPr/>
          <p:nvPr/>
        </p:nvSpPr>
        <p:spPr>
          <a:xfrm>
            <a:off x="2779990" y="4418171"/>
            <a:ext cx="5293162"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b) Generate synthetic Wi-Fi DoS attack data.</a:t>
            </a:r>
            <a:endParaRPr lang="en-US" sz="1700" dirty="0"/>
          </a:p>
        </p:txBody>
      </p:sp>
      <p:sp>
        <p:nvSpPr>
          <p:cNvPr id="21" name="Text 19"/>
          <p:cNvSpPr/>
          <p:nvPr/>
        </p:nvSpPr>
        <p:spPr>
          <a:xfrm>
            <a:off x="8454866" y="3595449"/>
            <a:ext cx="5326261"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a) Cleaned, labeled datasets. </a:t>
            </a:r>
            <a:endParaRPr lang="en-US" sz="1700" dirty="0"/>
          </a:p>
        </p:txBody>
      </p:sp>
      <p:sp>
        <p:nvSpPr>
          <p:cNvPr id="22" name="Text 20"/>
          <p:cNvSpPr/>
          <p:nvPr/>
        </p:nvSpPr>
        <p:spPr>
          <a:xfrm>
            <a:off x="8454866" y="4006810"/>
            <a:ext cx="5326261" cy="598408"/>
          </a:xfrm>
          <a:prstGeom prst="rect">
            <a:avLst/>
          </a:prstGeom>
          <a:noFill/>
          <a:ln/>
        </p:spPr>
        <p:txBody>
          <a:bodyPr wrap="squar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b) Traffic data with extracted features (e.g., packet rate, signal strength).</a:t>
            </a:r>
            <a:endParaRPr lang="en-US" sz="1700" dirty="0"/>
          </a:p>
        </p:txBody>
      </p:sp>
      <p:sp>
        <p:nvSpPr>
          <p:cNvPr id="23" name="Shape 21"/>
          <p:cNvSpPr/>
          <p:nvPr/>
        </p:nvSpPr>
        <p:spPr>
          <a:xfrm>
            <a:off x="662226" y="4837152"/>
            <a:ext cx="13305949" cy="1361480"/>
          </a:xfrm>
          <a:prstGeom prst="rect">
            <a:avLst/>
          </a:prstGeom>
          <a:solidFill>
            <a:srgbClr val="000000">
              <a:alpha val="4000"/>
            </a:srgbClr>
          </a:solidFill>
          <a:ln/>
        </p:spPr>
        <p:txBody>
          <a:bodyPr/>
          <a:lstStyle/>
          <a:p>
            <a:endParaRPr lang="en-GB"/>
          </a:p>
        </p:txBody>
      </p:sp>
      <p:sp>
        <p:nvSpPr>
          <p:cNvPr id="24" name="Text 22"/>
          <p:cNvSpPr/>
          <p:nvPr/>
        </p:nvSpPr>
        <p:spPr>
          <a:xfrm>
            <a:off x="849511" y="4956929"/>
            <a:ext cx="1548765"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5</a:t>
            </a:r>
            <a:endParaRPr lang="en-US" sz="1700" dirty="0"/>
          </a:p>
        </p:txBody>
      </p:sp>
      <p:sp>
        <p:nvSpPr>
          <p:cNvPr id="25" name="Text 23"/>
          <p:cNvSpPr/>
          <p:nvPr/>
        </p:nvSpPr>
        <p:spPr>
          <a:xfrm>
            <a:off x="2779990" y="4956929"/>
            <a:ext cx="5293162" cy="299204"/>
          </a:xfrm>
          <a:prstGeom prst="rect">
            <a:avLst/>
          </a:prstGeom>
          <a:noFill/>
          <a:ln/>
        </p:spPr>
        <p:txBody>
          <a:bodyPr wrap="none" lIns="0" tIns="0" rIns="0" bIns="0" rtlCol="0" anchor="t"/>
          <a:lstStyle/>
          <a:p>
            <a:pPr marL="0" indent="0">
              <a:lnSpc>
                <a:spcPts val="2350"/>
              </a:lnSpc>
              <a:buNone/>
            </a:pPr>
            <a:r>
              <a:rPr lang="en-US" sz="1700" u="sng" dirty="0">
                <a:solidFill>
                  <a:srgbClr val="DAD8E9"/>
                </a:solidFill>
                <a:latin typeface="Mukta Light" pitchFamily="34" charset="0"/>
                <a:ea typeface="Mukta Light" pitchFamily="34" charset="-122"/>
                <a:cs typeface="Mukta Light" pitchFamily="34" charset="-120"/>
              </a:rPr>
              <a:t>Phase 2: Model &amp; Algorithm Selection </a:t>
            </a:r>
            <a:endParaRPr lang="en-US" sz="1700" dirty="0"/>
          </a:p>
        </p:txBody>
      </p:sp>
      <p:sp>
        <p:nvSpPr>
          <p:cNvPr id="26" name="Text 24"/>
          <p:cNvSpPr/>
          <p:nvPr/>
        </p:nvSpPr>
        <p:spPr>
          <a:xfrm>
            <a:off x="2779990" y="5368290"/>
            <a:ext cx="5293162" cy="299204"/>
          </a:xfrm>
          <a:prstGeom prst="rect">
            <a:avLst/>
          </a:prstGeom>
          <a:noFill/>
          <a:ln/>
        </p:spPr>
        <p:txBody>
          <a:bodyPr wrap="none" lIns="0" tIns="0" rIns="0" bIns="0" rtlCol="0" anchor="t"/>
          <a:lstStyle/>
          <a:p>
            <a:pPr marL="0" indent="0">
              <a:lnSpc>
                <a:spcPts val="2350"/>
              </a:lnSpc>
              <a:buNone/>
            </a:pPr>
            <a:r>
              <a:rPr lang="en-US" sz="1650" dirty="0">
                <a:solidFill>
                  <a:srgbClr val="DAD8E9"/>
                </a:solidFill>
                <a:latin typeface="Mukta Light" pitchFamily="34" charset="0"/>
                <a:ea typeface="Mukta Light" pitchFamily="34" charset="-122"/>
                <a:cs typeface="Mukta Light" pitchFamily="34" charset="-120"/>
              </a:rPr>
              <a:t>a) Identify suitable ML models &amp; anomaly detection algorithms. </a:t>
            </a:r>
            <a:endParaRPr lang="en-US" sz="1650" dirty="0"/>
          </a:p>
        </p:txBody>
      </p:sp>
      <p:sp>
        <p:nvSpPr>
          <p:cNvPr id="27" name="Text 25"/>
          <p:cNvSpPr/>
          <p:nvPr/>
        </p:nvSpPr>
        <p:spPr>
          <a:xfrm>
            <a:off x="2779990" y="5779651"/>
            <a:ext cx="5293162"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b) Mid-project review.</a:t>
            </a:r>
            <a:endParaRPr lang="en-US" sz="1700" dirty="0"/>
          </a:p>
        </p:txBody>
      </p:sp>
      <p:sp>
        <p:nvSpPr>
          <p:cNvPr id="28" name="Text 26"/>
          <p:cNvSpPr/>
          <p:nvPr/>
        </p:nvSpPr>
        <p:spPr>
          <a:xfrm>
            <a:off x="8454866" y="4956929"/>
            <a:ext cx="5326261"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a) Shortlist of models and algorithms. </a:t>
            </a:r>
            <a:endParaRPr lang="en-US" sz="1700" dirty="0"/>
          </a:p>
        </p:txBody>
      </p:sp>
      <p:sp>
        <p:nvSpPr>
          <p:cNvPr id="29" name="Text 27"/>
          <p:cNvSpPr/>
          <p:nvPr/>
        </p:nvSpPr>
        <p:spPr>
          <a:xfrm>
            <a:off x="8454866" y="5368290"/>
            <a:ext cx="5326261"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b) Progress report.</a:t>
            </a:r>
            <a:endParaRPr lang="en-US" sz="1700" dirty="0"/>
          </a:p>
        </p:txBody>
      </p:sp>
      <p:sp>
        <p:nvSpPr>
          <p:cNvPr id="30" name="Shape 28"/>
          <p:cNvSpPr/>
          <p:nvPr/>
        </p:nvSpPr>
        <p:spPr>
          <a:xfrm>
            <a:off x="662226" y="6198632"/>
            <a:ext cx="13305949" cy="1361480"/>
          </a:xfrm>
          <a:prstGeom prst="rect">
            <a:avLst/>
          </a:prstGeom>
          <a:solidFill>
            <a:srgbClr val="FFFFFF">
              <a:alpha val="4000"/>
            </a:srgbClr>
          </a:solidFill>
          <a:ln/>
        </p:spPr>
        <p:txBody>
          <a:bodyPr/>
          <a:lstStyle/>
          <a:p>
            <a:endParaRPr lang="en-GB"/>
          </a:p>
        </p:txBody>
      </p:sp>
      <p:sp>
        <p:nvSpPr>
          <p:cNvPr id="31" name="Text 29"/>
          <p:cNvSpPr/>
          <p:nvPr/>
        </p:nvSpPr>
        <p:spPr>
          <a:xfrm>
            <a:off x="849511" y="6318409"/>
            <a:ext cx="1548765"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6 - 7</a:t>
            </a:r>
            <a:endParaRPr lang="en-US" sz="1700" dirty="0"/>
          </a:p>
        </p:txBody>
      </p:sp>
      <p:sp>
        <p:nvSpPr>
          <p:cNvPr id="32" name="Text 30"/>
          <p:cNvSpPr/>
          <p:nvPr/>
        </p:nvSpPr>
        <p:spPr>
          <a:xfrm>
            <a:off x="2779990" y="6318409"/>
            <a:ext cx="5293162" cy="299204"/>
          </a:xfrm>
          <a:prstGeom prst="rect">
            <a:avLst/>
          </a:prstGeom>
          <a:noFill/>
          <a:ln/>
        </p:spPr>
        <p:txBody>
          <a:bodyPr wrap="none" lIns="0" tIns="0" rIns="0" bIns="0" rtlCol="0" anchor="t"/>
          <a:lstStyle/>
          <a:p>
            <a:pPr marL="0" indent="0">
              <a:lnSpc>
                <a:spcPts val="2350"/>
              </a:lnSpc>
              <a:buNone/>
            </a:pPr>
            <a:r>
              <a:rPr lang="en-US" sz="1700" u="sng" dirty="0">
                <a:solidFill>
                  <a:srgbClr val="DAD8E9"/>
                </a:solidFill>
                <a:latin typeface="Mukta Light" pitchFamily="34" charset="0"/>
                <a:ea typeface="Mukta Light" pitchFamily="34" charset="-122"/>
                <a:cs typeface="Mukta Light" pitchFamily="34" charset="-120"/>
              </a:rPr>
              <a:t>Phase 3: Model Evaluation </a:t>
            </a:r>
            <a:endParaRPr lang="en-US" sz="1700" dirty="0"/>
          </a:p>
        </p:txBody>
      </p:sp>
      <p:sp>
        <p:nvSpPr>
          <p:cNvPr id="33" name="Text 31"/>
          <p:cNvSpPr/>
          <p:nvPr/>
        </p:nvSpPr>
        <p:spPr>
          <a:xfrm>
            <a:off x="2779990" y="6729770"/>
            <a:ext cx="5293162"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a) Train/test models on pre-processed datasets. </a:t>
            </a:r>
            <a:endParaRPr lang="en-US" sz="1700" dirty="0"/>
          </a:p>
        </p:txBody>
      </p:sp>
      <p:sp>
        <p:nvSpPr>
          <p:cNvPr id="34" name="Text 32"/>
          <p:cNvSpPr/>
          <p:nvPr/>
        </p:nvSpPr>
        <p:spPr>
          <a:xfrm>
            <a:off x="2779990" y="7141131"/>
            <a:ext cx="5293162"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b) Analyse performance metrics.</a:t>
            </a:r>
            <a:endParaRPr lang="en-US" sz="1700" dirty="0"/>
          </a:p>
        </p:txBody>
      </p:sp>
      <p:sp>
        <p:nvSpPr>
          <p:cNvPr id="35" name="Text 33"/>
          <p:cNvSpPr/>
          <p:nvPr/>
        </p:nvSpPr>
        <p:spPr>
          <a:xfrm>
            <a:off x="8454866" y="6318409"/>
            <a:ext cx="5326261" cy="299204"/>
          </a:xfrm>
          <a:prstGeom prst="rect">
            <a:avLst/>
          </a:prstGeom>
          <a:noFill/>
          <a:ln/>
        </p:spPr>
        <p:txBody>
          <a:bodyPr wrap="none" lIns="0" tIns="0" rIns="0" bIns="0" rtlCol="0" anchor="t"/>
          <a:lstStyle/>
          <a:p>
            <a:pPr marL="0" indent="0">
              <a:lnSpc>
                <a:spcPts val="2350"/>
              </a:lnSpc>
              <a:buNone/>
            </a:pPr>
            <a:r>
              <a:rPr lang="en-US" sz="1700" dirty="0">
                <a:solidFill>
                  <a:srgbClr val="DAD8E9"/>
                </a:solidFill>
                <a:latin typeface="Mukta Light" pitchFamily="34" charset="0"/>
                <a:ea typeface="Mukta Light" pitchFamily="34" charset="-122"/>
                <a:cs typeface="Mukta Light" pitchFamily="34" charset="-120"/>
              </a:rPr>
              <a:t>a) Model evaluation report.</a:t>
            </a:r>
            <a:endParaRPr lang="en-US" sz="1700" dirty="0"/>
          </a:p>
        </p:txBody>
      </p:sp>
      <p:sp>
        <p:nvSpPr>
          <p:cNvPr id="37" name="Slide Number Placeholder 36">
            <a:extLst>
              <a:ext uri="{FF2B5EF4-FFF2-40B4-BE49-F238E27FC236}">
                <a16:creationId xmlns:a16="http://schemas.microsoft.com/office/drawing/2014/main" id="{48FE3758-454A-63E6-5516-CC5CF252B139}"/>
              </a:ext>
            </a:extLst>
          </p:cNvPr>
          <p:cNvSpPr>
            <a:spLocks noGrp="1"/>
          </p:cNvSpPr>
          <p:nvPr>
            <p:ph type="sldNum" sz="quarter" idx="11"/>
          </p:nvPr>
        </p:nvSpPr>
        <p:spPr/>
        <p:txBody>
          <a:bodyPr/>
          <a:lstStyle/>
          <a:p>
            <a:fld id="{E3534682-61BD-471C-B96F-AB75D1C99445}" type="slidenum">
              <a:rPr lang="en-GB" smtClean="0"/>
              <a:pPr/>
              <a:t>13</a:t>
            </a:fld>
            <a:endParaRPr lang="en-GB"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00326" y="643295"/>
            <a:ext cx="5278517" cy="555784"/>
          </a:xfrm>
          <a:prstGeom prst="rect">
            <a:avLst/>
          </a:prstGeom>
          <a:noFill/>
          <a:ln/>
        </p:spPr>
        <p:txBody>
          <a:bodyPr wrap="none" lIns="0" tIns="0" rIns="0" bIns="0" rtlCol="0" anchor="t"/>
          <a:lstStyle/>
          <a:p>
            <a:pPr marL="0" indent="0">
              <a:lnSpc>
                <a:spcPts val="4350"/>
              </a:lnSpc>
              <a:buNone/>
            </a:pPr>
            <a:r>
              <a:rPr lang="en-US" sz="3500" dirty="0">
                <a:solidFill>
                  <a:srgbClr val="C6BFEE"/>
                </a:solidFill>
                <a:latin typeface="Prompt Medium" pitchFamily="34" charset="0"/>
                <a:ea typeface="Prompt Medium" pitchFamily="34" charset="-122"/>
                <a:cs typeface="Prompt Medium" pitchFamily="34" charset="-120"/>
              </a:rPr>
              <a:t>Research Plan (12-week)</a:t>
            </a:r>
            <a:endParaRPr lang="en-US" sz="3500" dirty="0"/>
          </a:p>
        </p:txBody>
      </p:sp>
      <p:sp>
        <p:nvSpPr>
          <p:cNvPr id="3" name="Shape 1"/>
          <p:cNvSpPr/>
          <p:nvPr/>
        </p:nvSpPr>
        <p:spPr>
          <a:xfrm>
            <a:off x="700326" y="1599248"/>
            <a:ext cx="13229749" cy="5986939"/>
          </a:xfrm>
          <a:prstGeom prst="roundRect">
            <a:avLst>
              <a:gd name="adj" fmla="val 1404"/>
            </a:avLst>
          </a:prstGeom>
          <a:noFill/>
          <a:ln w="7620">
            <a:solidFill>
              <a:srgbClr val="FFFFFF">
                <a:alpha val="24000"/>
              </a:srgbClr>
            </a:solidFill>
            <a:prstDash val="solid"/>
          </a:ln>
        </p:spPr>
        <p:txBody>
          <a:bodyPr/>
          <a:lstStyle/>
          <a:p>
            <a:endParaRPr lang="en-GB"/>
          </a:p>
        </p:txBody>
      </p:sp>
      <p:sp>
        <p:nvSpPr>
          <p:cNvPr id="4" name="Shape 2"/>
          <p:cNvSpPr/>
          <p:nvPr/>
        </p:nvSpPr>
        <p:spPr>
          <a:xfrm>
            <a:off x="707946" y="1606867"/>
            <a:ext cx="13214509" cy="588764"/>
          </a:xfrm>
          <a:prstGeom prst="rect">
            <a:avLst/>
          </a:prstGeom>
          <a:solidFill>
            <a:srgbClr val="FFFFFF">
              <a:alpha val="4000"/>
            </a:srgbClr>
          </a:solidFill>
          <a:ln/>
        </p:spPr>
        <p:txBody>
          <a:bodyPr/>
          <a:lstStyle/>
          <a:p>
            <a:endParaRPr lang="en-GB"/>
          </a:p>
        </p:txBody>
      </p:sp>
      <p:sp>
        <p:nvSpPr>
          <p:cNvPr id="5" name="Text 3"/>
          <p:cNvSpPr/>
          <p:nvPr/>
        </p:nvSpPr>
        <p:spPr>
          <a:xfrm>
            <a:off x="908209" y="1734503"/>
            <a:ext cx="1494949" cy="333494"/>
          </a:xfrm>
          <a:prstGeom prst="rect">
            <a:avLst/>
          </a:prstGeom>
          <a:noFill/>
          <a:ln/>
        </p:spPr>
        <p:txBody>
          <a:bodyPr wrap="none" lIns="0" tIns="0" rIns="0" bIns="0" rtlCol="0" anchor="t"/>
          <a:lstStyle/>
          <a:p>
            <a:pPr marL="0" indent="0">
              <a:lnSpc>
                <a:spcPts val="2600"/>
              </a:lnSpc>
              <a:buNone/>
            </a:pPr>
            <a:r>
              <a:rPr lang="en-US" sz="2100" b="1" dirty="0">
                <a:solidFill>
                  <a:srgbClr val="C6BFEE"/>
                </a:solidFill>
                <a:latin typeface="Prompt Medium" pitchFamily="34" charset="0"/>
                <a:ea typeface="Prompt Medium" pitchFamily="34" charset="-122"/>
                <a:cs typeface="Prompt Medium" pitchFamily="34" charset="-120"/>
              </a:rPr>
              <a:t>Week</a:t>
            </a:r>
            <a:endParaRPr lang="en-US" sz="2100" dirty="0"/>
          </a:p>
        </p:txBody>
      </p:sp>
      <p:sp>
        <p:nvSpPr>
          <p:cNvPr id="6" name="Text 4"/>
          <p:cNvSpPr/>
          <p:nvPr/>
        </p:nvSpPr>
        <p:spPr>
          <a:xfrm>
            <a:off x="2810828" y="1734503"/>
            <a:ext cx="2667833" cy="333494"/>
          </a:xfrm>
          <a:prstGeom prst="rect">
            <a:avLst/>
          </a:prstGeom>
          <a:noFill/>
          <a:ln/>
        </p:spPr>
        <p:txBody>
          <a:bodyPr wrap="none" lIns="0" tIns="0" rIns="0" bIns="0" rtlCol="0" anchor="t"/>
          <a:lstStyle/>
          <a:p>
            <a:pPr marL="0" indent="0">
              <a:lnSpc>
                <a:spcPts val="2600"/>
              </a:lnSpc>
              <a:buNone/>
            </a:pPr>
            <a:r>
              <a:rPr lang="en-US" sz="2100" b="1" dirty="0">
                <a:solidFill>
                  <a:srgbClr val="C6BFEE"/>
                </a:solidFill>
                <a:latin typeface="Prompt Medium" pitchFamily="34" charset="0"/>
                <a:ea typeface="Prompt Medium" pitchFamily="34" charset="-122"/>
                <a:cs typeface="Prompt Medium" pitchFamily="34" charset="-120"/>
              </a:rPr>
              <a:t>Tasks</a:t>
            </a:r>
            <a:endParaRPr lang="en-US" sz="2100" dirty="0"/>
          </a:p>
        </p:txBody>
      </p:sp>
      <p:sp>
        <p:nvSpPr>
          <p:cNvPr id="7" name="Text 5"/>
          <p:cNvSpPr/>
          <p:nvPr/>
        </p:nvSpPr>
        <p:spPr>
          <a:xfrm>
            <a:off x="8338423" y="1734503"/>
            <a:ext cx="3133249" cy="333494"/>
          </a:xfrm>
          <a:prstGeom prst="rect">
            <a:avLst/>
          </a:prstGeom>
          <a:noFill/>
          <a:ln/>
        </p:spPr>
        <p:txBody>
          <a:bodyPr wrap="none" lIns="0" tIns="0" rIns="0" bIns="0" rtlCol="0" anchor="t"/>
          <a:lstStyle/>
          <a:p>
            <a:pPr marL="0" indent="0">
              <a:lnSpc>
                <a:spcPts val="2600"/>
              </a:lnSpc>
              <a:buNone/>
            </a:pPr>
            <a:r>
              <a:rPr lang="en-US" sz="2100" b="1" dirty="0">
                <a:solidFill>
                  <a:srgbClr val="C6BFEE"/>
                </a:solidFill>
                <a:latin typeface="Prompt Medium" pitchFamily="34" charset="0"/>
                <a:ea typeface="Prompt Medium" pitchFamily="34" charset="-122"/>
                <a:cs typeface="Prompt Medium" pitchFamily="34" charset="-120"/>
              </a:rPr>
              <a:t>Deliverables/Milestones</a:t>
            </a:r>
            <a:endParaRPr lang="en-US" sz="2100" dirty="0"/>
          </a:p>
        </p:txBody>
      </p:sp>
      <p:sp>
        <p:nvSpPr>
          <p:cNvPr id="8" name="Shape 6"/>
          <p:cNvSpPr/>
          <p:nvPr/>
        </p:nvSpPr>
        <p:spPr>
          <a:xfrm>
            <a:off x="707946" y="2195632"/>
            <a:ext cx="13214509" cy="1455777"/>
          </a:xfrm>
          <a:prstGeom prst="rect">
            <a:avLst/>
          </a:prstGeom>
          <a:solidFill>
            <a:srgbClr val="000000">
              <a:alpha val="4000"/>
            </a:srgbClr>
          </a:solidFill>
          <a:ln/>
        </p:spPr>
        <p:txBody>
          <a:bodyPr/>
          <a:lstStyle/>
          <a:p>
            <a:endParaRPr lang="en-GB" sz="1500" dirty="0"/>
          </a:p>
        </p:txBody>
      </p:sp>
      <p:sp>
        <p:nvSpPr>
          <p:cNvPr id="9" name="Text 7"/>
          <p:cNvSpPr/>
          <p:nvPr/>
        </p:nvSpPr>
        <p:spPr>
          <a:xfrm>
            <a:off x="908209" y="2323267"/>
            <a:ext cx="1494949"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8 - 9</a:t>
            </a:r>
            <a:endParaRPr lang="en-US" sz="1700" dirty="0"/>
          </a:p>
        </p:txBody>
      </p:sp>
      <p:sp>
        <p:nvSpPr>
          <p:cNvPr id="10" name="Text 8"/>
          <p:cNvSpPr/>
          <p:nvPr/>
        </p:nvSpPr>
        <p:spPr>
          <a:xfrm>
            <a:off x="2810828" y="2323267"/>
            <a:ext cx="5119926" cy="320159"/>
          </a:xfrm>
          <a:prstGeom prst="rect">
            <a:avLst/>
          </a:prstGeom>
          <a:noFill/>
          <a:ln/>
        </p:spPr>
        <p:txBody>
          <a:bodyPr wrap="none" lIns="0" tIns="0" rIns="0" bIns="0" rtlCol="0" anchor="t"/>
          <a:lstStyle/>
          <a:p>
            <a:pPr marL="0" indent="0">
              <a:lnSpc>
                <a:spcPts val="2500"/>
              </a:lnSpc>
              <a:buNone/>
            </a:pPr>
            <a:r>
              <a:rPr lang="en-US" sz="1700" u="sng" dirty="0">
                <a:solidFill>
                  <a:srgbClr val="DAD8E9"/>
                </a:solidFill>
                <a:latin typeface="Mukta Light" pitchFamily="34" charset="0"/>
                <a:ea typeface="Mukta Light" pitchFamily="34" charset="-122"/>
                <a:cs typeface="Mukta Light" pitchFamily="34" charset="-120"/>
              </a:rPr>
              <a:t>Phase 4: Attack Simulation </a:t>
            </a:r>
            <a:endParaRPr lang="en-US" sz="1700" dirty="0"/>
          </a:p>
        </p:txBody>
      </p:sp>
      <p:sp>
        <p:nvSpPr>
          <p:cNvPr id="11" name="Text 9"/>
          <p:cNvSpPr/>
          <p:nvPr/>
        </p:nvSpPr>
        <p:spPr>
          <a:xfrm>
            <a:off x="2810828" y="2763441"/>
            <a:ext cx="511992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a) Simulate real-time Wi-Fi DoS attacks in IoT environments. </a:t>
            </a:r>
            <a:endParaRPr lang="en-US" sz="1700" dirty="0"/>
          </a:p>
        </p:txBody>
      </p:sp>
      <p:sp>
        <p:nvSpPr>
          <p:cNvPr id="12" name="Text 10"/>
          <p:cNvSpPr/>
          <p:nvPr/>
        </p:nvSpPr>
        <p:spPr>
          <a:xfrm>
            <a:off x="2810828" y="3203615"/>
            <a:ext cx="511992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b) Test model detection capabilities under dynamic traffic.</a:t>
            </a:r>
            <a:endParaRPr lang="en-US" sz="1700" dirty="0"/>
          </a:p>
        </p:txBody>
      </p:sp>
      <p:sp>
        <p:nvSpPr>
          <p:cNvPr id="13" name="Text 11"/>
          <p:cNvSpPr/>
          <p:nvPr/>
        </p:nvSpPr>
        <p:spPr>
          <a:xfrm>
            <a:off x="8338423" y="2323267"/>
            <a:ext cx="538400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a) Simulation logs/results. </a:t>
            </a:r>
            <a:endParaRPr lang="en-US" sz="1700" dirty="0"/>
          </a:p>
        </p:txBody>
      </p:sp>
      <p:sp>
        <p:nvSpPr>
          <p:cNvPr id="14" name="Text 12"/>
          <p:cNvSpPr/>
          <p:nvPr/>
        </p:nvSpPr>
        <p:spPr>
          <a:xfrm>
            <a:off x="8338423" y="2763441"/>
            <a:ext cx="538400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b) Documented detection accuracy and response times.</a:t>
            </a:r>
            <a:endParaRPr lang="en-US" sz="1700" dirty="0"/>
          </a:p>
        </p:txBody>
      </p:sp>
      <p:sp>
        <p:nvSpPr>
          <p:cNvPr id="15" name="Shape 13"/>
          <p:cNvSpPr/>
          <p:nvPr/>
        </p:nvSpPr>
        <p:spPr>
          <a:xfrm>
            <a:off x="707946" y="3651409"/>
            <a:ext cx="13214509" cy="1455777"/>
          </a:xfrm>
          <a:prstGeom prst="rect">
            <a:avLst/>
          </a:prstGeom>
          <a:solidFill>
            <a:srgbClr val="FFFFFF">
              <a:alpha val="4000"/>
            </a:srgbClr>
          </a:solidFill>
          <a:ln/>
        </p:spPr>
        <p:txBody>
          <a:bodyPr/>
          <a:lstStyle/>
          <a:p>
            <a:endParaRPr lang="en-GB"/>
          </a:p>
        </p:txBody>
      </p:sp>
      <p:sp>
        <p:nvSpPr>
          <p:cNvPr id="16" name="Text 14"/>
          <p:cNvSpPr/>
          <p:nvPr/>
        </p:nvSpPr>
        <p:spPr>
          <a:xfrm>
            <a:off x="908209" y="3779044"/>
            <a:ext cx="1494949"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10</a:t>
            </a:r>
            <a:endParaRPr lang="en-US" sz="1700" dirty="0"/>
          </a:p>
        </p:txBody>
      </p:sp>
      <p:sp>
        <p:nvSpPr>
          <p:cNvPr id="17" name="Text 15"/>
          <p:cNvSpPr/>
          <p:nvPr/>
        </p:nvSpPr>
        <p:spPr>
          <a:xfrm>
            <a:off x="2810828" y="3779044"/>
            <a:ext cx="5119926" cy="320159"/>
          </a:xfrm>
          <a:prstGeom prst="rect">
            <a:avLst/>
          </a:prstGeom>
          <a:noFill/>
          <a:ln/>
        </p:spPr>
        <p:txBody>
          <a:bodyPr wrap="none" lIns="0" tIns="0" rIns="0" bIns="0" rtlCol="0" anchor="t"/>
          <a:lstStyle/>
          <a:p>
            <a:pPr marL="0" indent="0">
              <a:lnSpc>
                <a:spcPts val="2500"/>
              </a:lnSpc>
              <a:buNone/>
            </a:pPr>
            <a:r>
              <a:rPr lang="en-US" sz="1700" u="sng" dirty="0">
                <a:solidFill>
                  <a:srgbClr val="DAD8E9"/>
                </a:solidFill>
                <a:latin typeface="Mukta Light" pitchFamily="34" charset="0"/>
                <a:ea typeface="Mukta Light" pitchFamily="34" charset="-122"/>
                <a:cs typeface="Mukta Light" pitchFamily="34" charset="-120"/>
              </a:rPr>
              <a:t>Phase 5: Framework Integration</a:t>
            </a:r>
            <a:endParaRPr lang="en-US" sz="1700" dirty="0"/>
          </a:p>
        </p:txBody>
      </p:sp>
      <p:sp>
        <p:nvSpPr>
          <p:cNvPr id="18" name="Text 16"/>
          <p:cNvSpPr/>
          <p:nvPr/>
        </p:nvSpPr>
        <p:spPr>
          <a:xfrm>
            <a:off x="2810828" y="4219218"/>
            <a:ext cx="5119926" cy="640318"/>
          </a:xfrm>
          <a:prstGeom prst="rect">
            <a:avLst/>
          </a:prstGeom>
          <a:noFill/>
          <a:ln/>
        </p:spPr>
        <p:txBody>
          <a:bodyPr wrap="squar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a) Develop unified framework integrating chosen ML models and anomaly detection algorithms.</a:t>
            </a:r>
            <a:endParaRPr lang="en-US" sz="1700" dirty="0"/>
          </a:p>
        </p:txBody>
      </p:sp>
      <p:sp>
        <p:nvSpPr>
          <p:cNvPr id="19" name="Text 17"/>
          <p:cNvSpPr/>
          <p:nvPr/>
        </p:nvSpPr>
        <p:spPr>
          <a:xfrm>
            <a:off x="8338423" y="3779044"/>
            <a:ext cx="538400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a) List of models and algorithms chosen for integration.</a:t>
            </a:r>
            <a:endParaRPr lang="en-US" sz="1700" dirty="0"/>
          </a:p>
        </p:txBody>
      </p:sp>
      <p:sp>
        <p:nvSpPr>
          <p:cNvPr id="20" name="Text 18"/>
          <p:cNvSpPr/>
          <p:nvPr/>
        </p:nvSpPr>
        <p:spPr>
          <a:xfrm>
            <a:off x="8338423" y="4219218"/>
            <a:ext cx="538400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b) Functional prototype framework. </a:t>
            </a:r>
            <a:endParaRPr lang="en-US" sz="1700" dirty="0"/>
          </a:p>
        </p:txBody>
      </p:sp>
      <p:sp>
        <p:nvSpPr>
          <p:cNvPr id="21" name="Text 19"/>
          <p:cNvSpPr/>
          <p:nvPr/>
        </p:nvSpPr>
        <p:spPr>
          <a:xfrm>
            <a:off x="8338423" y="4659392"/>
            <a:ext cx="538400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c) Code repository with modular components.</a:t>
            </a:r>
            <a:endParaRPr lang="en-US" sz="1700" dirty="0"/>
          </a:p>
        </p:txBody>
      </p:sp>
      <p:sp>
        <p:nvSpPr>
          <p:cNvPr id="22" name="Shape 20"/>
          <p:cNvSpPr/>
          <p:nvPr/>
        </p:nvSpPr>
        <p:spPr>
          <a:xfrm>
            <a:off x="707946" y="5107186"/>
            <a:ext cx="13214509" cy="1015603"/>
          </a:xfrm>
          <a:prstGeom prst="rect">
            <a:avLst/>
          </a:prstGeom>
          <a:solidFill>
            <a:srgbClr val="000000">
              <a:alpha val="4000"/>
            </a:srgbClr>
          </a:solidFill>
          <a:ln/>
        </p:spPr>
        <p:txBody>
          <a:bodyPr/>
          <a:lstStyle/>
          <a:p>
            <a:endParaRPr lang="en-GB"/>
          </a:p>
        </p:txBody>
      </p:sp>
      <p:sp>
        <p:nvSpPr>
          <p:cNvPr id="23" name="Text 21"/>
          <p:cNvSpPr/>
          <p:nvPr/>
        </p:nvSpPr>
        <p:spPr>
          <a:xfrm>
            <a:off x="908209" y="5234821"/>
            <a:ext cx="1494949"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11</a:t>
            </a:r>
            <a:endParaRPr lang="en-US" sz="1700" dirty="0"/>
          </a:p>
        </p:txBody>
      </p:sp>
      <p:sp>
        <p:nvSpPr>
          <p:cNvPr id="24" name="Text 22"/>
          <p:cNvSpPr/>
          <p:nvPr/>
        </p:nvSpPr>
        <p:spPr>
          <a:xfrm>
            <a:off x="2810828" y="5234821"/>
            <a:ext cx="5119926" cy="320159"/>
          </a:xfrm>
          <a:prstGeom prst="rect">
            <a:avLst/>
          </a:prstGeom>
          <a:noFill/>
          <a:ln/>
        </p:spPr>
        <p:txBody>
          <a:bodyPr wrap="none" lIns="0" tIns="0" rIns="0" bIns="0" rtlCol="0" anchor="t"/>
          <a:lstStyle/>
          <a:p>
            <a:pPr marL="0" indent="0">
              <a:lnSpc>
                <a:spcPts val="2500"/>
              </a:lnSpc>
              <a:buNone/>
            </a:pPr>
            <a:r>
              <a:rPr lang="en-US" sz="1700" u="sng" dirty="0">
                <a:solidFill>
                  <a:srgbClr val="DAD8E9"/>
                </a:solidFill>
                <a:latin typeface="Mukta Light" pitchFamily="34" charset="0"/>
                <a:ea typeface="Mukta Light" pitchFamily="34" charset="-122"/>
                <a:cs typeface="Mukta Light" pitchFamily="34" charset="-120"/>
              </a:rPr>
              <a:t>Phase 6: Benchmarking </a:t>
            </a:r>
            <a:endParaRPr lang="en-US" sz="1700" dirty="0"/>
          </a:p>
        </p:txBody>
      </p:sp>
      <p:sp>
        <p:nvSpPr>
          <p:cNvPr id="25" name="Text 23"/>
          <p:cNvSpPr/>
          <p:nvPr/>
        </p:nvSpPr>
        <p:spPr>
          <a:xfrm>
            <a:off x="2810828" y="5674995"/>
            <a:ext cx="511992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a) Compare framework performance against traditional IDS.</a:t>
            </a:r>
            <a:endParaRPr lang="en-US" sz="1700" dirty="0"/>
          </a:p>
        </p:txBody>
      </p:sp>
      <p:sp>
        <p:nvSpPr>
          <p:cNvPr id="26" name="Text 24"/>
          <p:cNvSpPr/>
          <p:nvPr/>
        </p:nvSpPr>
        <p:spPr>
          <a:xfrm>
            <a:off x="8338423" y="5234821"/>
            <a:ext cx="538400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a) Benchmarking report.</a:t>
            </a:r>
            <a:endParaRPr lang="en-US" sz="1700" dirty="0"/>
          </a:p>
        </p:txBody>
      </p:sp>
      <p:sp>
        <p:nvSpPr>
          <p:cNvPr id="27" name="Shape 25"/>
          <p:cNvSpPr/>
          <p:nvPr/>
        </p:nvSpPr>
        <p:spPr>
          <a:xfrm>
            <a:off x="707946" y="6122789"/>
            <a:ext cx="13214509" cy="1455777"/>
          </a:xfrm>
          <a:prstGeom prst="rect">
            <a:avLst/>
          </a:prstGeom>
          <a:solidFill>
            <a:srgbClr val="FFFFFF">
              <a:alpha val="4000"/>
            </a:srgbClr>
          </a:solidFill>
          <a:ln/>
        </p:spPr>
        <p:txBody>
          <a:bodyPr/>
          <a:lstStyle/>
          <a:p>
            <a:endParaRPr lang="en-GB"/>
          </a:p>
        </p:txBody>
      </p:sp>
      <p:sp>
        <p:nvSpPr>
          <p:cNvPr id="28" name="Text 26"/>
          <p:cNvSpPr/>
          <p:nvPr/>
        </p:nvSpPr>
        <p:spPr>
          <a:xfrm>
            <a:off x="908209" y="6250424"/>
            <a:ext cx="1494949"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12</a:t>
            </a:r>
            <a:endParaRPr lang="en-US" sz="1700" dirty="0"/>
          </a:p>
        </p:txBody>
      </p:sp>
      <p:sp>
        <p:nvSpPr>
          <p:cNvPr id="29" name="Text 27"/>
          <p:cNvSpPr/>
          <p:nvPr/>
        </p:nvSpPr>
        <p:spPr>
          <a:xfrm>
            <a:off x="2810828" y="6250424"/>
            <a:ext cx="5119926" cy="320159"/>
          </a:xfrm>
          <a:prstGeom prst="rect">
            <a:avLst/>
          </a:prstGeom>
          <a:noFill/>
          <a:ln/>
        </p:spPr>
        <p:txBody>
          <a:bodyPr wrap="none" lIns="0" tIns="0" rIns="0" bIns="0" rtlCol="0" anchor="t"/>
          <a:lstStyle/>
          <a:p>
            <a:pPr marL="0" indent="0">
              <a:lnSpc>
                <a:spcPts val="2500"/>
              </a:lnSpc>
              <a:buNone/>
            </a:pPr>
            <a:r>
              <a:rPr lang="en-US" sz="1700" u="sng" dirty="0">
                <a:solidFill>
                  <a:srgbClr val="DAD8E9"/>
                </a:solidFill>
                <a:latin typeface="Mukta Light" pitchFamily="34" charset="0"/>
                <a:ea typeface="Mukta Light" pitchFamily="34" charset="-122"/>
                <a:cs typeface="Mukta Light" pitchFamily="34" charset="-120"/>
              </a:rPr>
              <a:t>Finalisation </a:t>
            </a:r>
            <a:endParaRPr lang="en-US" sz="1700" dirty="0"/>
          </a:p>
        </p:txBody>
      </p:sp>
      <p:sp>
        <p:nvSpPr>
          <p:cNvPr id="30" name="Text 28"/>
          <p:cNvSpPr/>
          <p:nvPr/>
        </p:nvSpPr>
        <p:spPr>
          <a:xfrm>
            <a:off x="2810828" y="6690598"/>
            <a:ext cx="511992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a) Proofread, format, and submit thesis. </a:t>
            </a:r>
            <a:endParaRPr lang="en-US" sz="1700" dirty="0"/>
          </a:p>
        </p:txBody>
      </p:sp>
      <p:sp>
        <p:nvSpPr>
          <p:cNvPr id="31" name="Text 29"/>
          <p:cNvSpPr/>
          <p:nvPr/>
        </p:nvSpPr>
        <p:spPr>
          <a:xfrm>
            <a:off x="2810828" y="7130772"/>
            <a:ext cx="511992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b) Final presentation.</a:t>
            </a:r>
            <a:endParaRPr lang="en-US" sz="1700" dirty="0"/>
          </a:p>
        </p:txBody>
      </p:sp>
      <p:sp>
        <p:nvSpPr>
          <p:cNvPr id="32" name="Text 30"/>
          <p:cNvSpPr/>
          <p:nvPr/>
        </p:nvSpPr>
        <p:spPr>
          <a:xfrm>
            <a:off x="8338423" y="6250424"/>
            <a:ext cx="5384006" cy="320159"/>
          </a:xfrm>
          <a:prstGeom prst="rect">
            <a:avLst/>
          </a:prstGeom>
          <a:noFill/>
          <a:ln/>
        </p:spPr>
        <p:txBody>
          <a:bodyPr wrap="none" lIns="0" tIns="0" rIns="0" bIns="0" rtlCol="0" anchor="t"/>
          <a:lstStyle/>
          <a:p>
            <a:pPr marL="0" indent="0">
              <a:lnSpc>
                <a:spcPts val="2500"/>
              </a:lnSpc>
              <a:buNone/>
            </a:pPr>
            <a:r>
              <a:rPr lang="en-US" sz="1700" dirty="0">
                <a:solidFill>
                  <a:srgbClr val="DAD8E9"/>
                </a:solidFill>
                <a:latin typeface="Mukta Light" pitchFamily="34" charset="0"/>
                <a:ea typeface="Mukta Light" pitchFamily="34" charset="-122"/>
                <a:cs typeface="Mukta Light" pitchFamily="34" charset="-120"/>
              </a:rPr>
              <a:t>a) Completed thesis. </a:t>
            </a:r>
          </a:p>
        </p:txBody>
      </p:sp>
      <p:sp>
        <p:nvSpPr>
          <p:cNvPr id="33" name="Text 18">
            <a:extLst>
              <a:ext uri="{FF2B5EF4-FFF2-40B4-BE49-F238E27FC236}">
                <a16:creationId xmlns:a16="http://schemas.microsoft.com/office/drawing/2014/main" id="{38A3B7E7-14FF-2DDD-C7B1-DCF5D725FE00}"/>
              </a:ext>
            </a:extLst>
          </p:cNvPr>
          <p:cNvSpPr/>
          <p:nvPr/>
        </p:nvSpPr>
        <p:spPr>
          <a:xfrm>
            <a:off x="8338423" y="6650593"/>
            <a:ext cx="5384006" cy="320159"/>
          </a:xfrm>
          <a:prstGeom prst="rect">
            <a:avLst/>
          </a:prstGeom>
          <a:noFill/>
          <a:ln/>
        </p:spPr>
        <p:txBody>
          <a:bodyPr wrap="none" lIns="0" tIns="0" rIns="0" bIns="0" rtlCol="0" anchor="t"/>
          <a:lstStyle/>
          <a:p>
            <a:pPr marL="0" indent="0" algn="l" rtl="0" eaLnBrk="1" latinLnBrk="0" hangingPunct="1">
              <a:lnSpc>
                <a:spcPts val="2500"/>
              </a:lnSpc>
            </a:pPr>
            <a:r>
              <a:rPr lang="en-US" sz="1700" kern="1200" dirty="0">
                <a:solidFill>
                  <a:srgbClr val="DAD8E9"/>
                </a:solidFill>
                <a:effectLst/>
                <a:latin typeface="Mukta Light" panose="020B0604020202020204" charset="0"/>
                <a:ea typeface="Mukta Light" panose="020B0604020202020204" charset="0"/>
                <a:cs typeface="Mukta Light" panose="020B0604020202020204" charset="0"/>
              </a:rPr>
              <a:t>b) Final presentation slides.</a:t>
            </a:r>
            <a:endParaRPr lang="en-GB" sz="1700" dirty="0">
              <a:effectLst/>
            </a:endParaRPr>
          </a:p>
        </p:txBody>
      </p:sp>
      <p:sp>
        <p:nvSpPr>
          <p:cNvPr id="35" name="Slide Number Placeholder 34">
            <a:extLst>
              <a:ext uri="{FF2B5EF4-FFF2-40B4-BE49-F238E27FC236}">
                <a16:creationId xmlns:a16="http://schemas.microsoft.com/office/drawing/2014/main" id="{284B1AFE-EFDF-F0C7-AF0D-607298DEB7FB}"/>
              </a:ext>
            </a:extLst>
          </p:cNvPr>
          <p:cNvSpPr>
            <a:spLocks noGrp="1"/>
          </p:cNvSpPr>
          <p:nvPr>
            <p:ph type="sldNum" sz="quarter" idx="11"/>
          </p:nvPr>
        </p:nvSpPr>
        <p:spPr/>
        <p:txBody>
          <a:bodyPr/>
          <a:lstStyle/>
          <a:p>
            <a:fld id="{E3534682-61BD-471C-B96F-AB75D1C99445}" type="slidenum">
              <a:rPr lang="en-GB" smtClean="0"/>
              <a:pPr/>
              <a:t>14</a:t>
            </a:fld>
            <a:endParaRPr lang="en-GB"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874481"/>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Conclusion</a:t>
            </a:r>
            <a:endParaRPr lang="en-US" sz="4300" dirty="0"/>
          </a:p>
        </p:txBody>
      </p:sp>
      <p:sp>
        <p:nvSpPr>
          <p:cNvPr id="4" name="Text 1"/>
          <p:cNvSpPr/>
          <p:nvPr/>
        </p:nvSpPr>
        <p:spPr>
          <a:xfrm>
            <a:off x="864037" y="2973596"/>
            <a:ext cx="7415927" cy="3448715"/>
          </a:xfrm>
          <a:prstGeom prst="rect">
            <a:avLst/>
          </a:prstGeom>
          <a:noFill/>
          <a:ln/>
        </p:spPr>
        <p:txBody>
          <a:bodyPr wrap="square" lIns="0" tIns="0" rIns="0" bIns="0" rtlCol="0" anchor="t"/>
          <a:lstStyle/>
          <a:p>
            <a:pPr marL="0" indent="0">
              <a:lnSpc>
                <a:spcPts val="3100"/>
              </a:lnSpc>
              <a:buNone/>
            </a:pPr>
            <a:r>
              <a:rPr lang="en-US" dirty="0">
                <a:solidFill>
                  <a:srgbClr val="DAD8E9"/>
                </a:solidFill>
                <a:latin typeface="Mukta Light" pitchFamily="34" charset="0"/>
                <a:ea typeface="Mukta Light" pitchFamily="34" charset="-122"/>
                <a:cs typeface="Mukta Light" pitchFamily="34" charset="-120"/>
              </a:rPr>
              <a:t>This research project aims to contribute to the advancement of IoT security by developing a robust, real-time detection framework for Wi-Fi DoS attacks. </a:t>
            </a:r>
          </a:p>
          <a:p>
            <a:pPr marL="0" indent="0">
              <a:lnSpc>
                <a:spcPts val="3100"/>
              </a:lnSpc>
              <a:buNone/>
            </a:pPr>
            <a:endParaRPr lang="en-US" dirty="0">
              <a:solidFill>
                <a:srgbClr val="DAD8E9"/>
              </a:solidFill>
              <a:latin typeface="Mukta Light" pitchFamily="34" charset="0"/>
              <a:ea typeface="Mukta Light" pitchFamily="34" charset="-122"/>
              <a:cs typeface="Mukta Light" pitchFamily="34" charset="-120"/>
            </a:endParaRPr>
          </a:p>
          <a:p>
            <a:pPr marL="0" indent="0">
              <a:lnSpc>
                <a:spcPts val="3100"/>
              </a:lnSpc>
              <a:buNone/>
            </a:pPr>
            <a:r>
              <a:rPr lang="en-US" dirty="0">
                <a:solidFill>
                  <a:srgbClr val="DAD8E9"/>
                </a:solidFill>
                <a:latin typeface="Mukta Light" pitchFamily="34" charset="0"/>
                <a:ea typeface="Mukta Light" pitchFamily="34" charset="-122"/>
                <a:cs typeface="Mukta Light" pitchFamily="34" charset="-120"/>
              </a:rPr>
              <a:t>The framework addresses the unique challenges of IoT environments, leveraging lightweight ML and anomaly detection techniques to ensure operational continuity, mitigate financial risks, and enhance the overall security of IoT networks.</a:t>
            </a:r>
            <a:endParaRPr lang="en-US" dirty="0"/>
          </a:p>
        </p:txBody>
      </p:sp>
      <p:sp>
        <p:nvSpPr>
          <p:cNvPr id="5" name="Slide Number Placeholder 4">
            <a:extLst>
              <a:ext uri="{FF2B5EF4-FFF2-40B4-BE49-F238E27FC236}">
                <a16:creationId xmlns:a16="http://schemas.microsoft.com/office/drawing/2014/main" id="{1390FD81-1E3C-AC36-FB96-CCE2C7471765}"/>
              </a:ext>
            </a:extLst>
          </p:cNvPr>
          <p:cNvSpPr>
            <a:spLocks noGrp="1"/>
          </p:cNvSpPr>
          <p:nvPr>
            <p:ph type="sldNum" sz="quarter" idx="11"/>
          </p:nvPr>
        </p:nvSpPr>
        <p:spPr/>
        <p:txBody>
          <a:bodyPr/>
          <a:lstStyle/>
          <a:p>
            <a:fld id="{E3534682-61BD-471C-B96F-AB75D1C99445}" type="slidenum">
              <a:rPr lang="en-GB" smtClean="0"/>
              <a:pPr/>
              <a:t>15</a:t>
            </a:fld>
            <a:endParaRPr lang="en-GB"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13429" y="659544"/>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References</a:t>
            </a:r>
            <a:endParaRPr lang="en-US" sz="4300" dirty="0"/>
          </a:p>
        </p:txBody>
      </p:sp>
      <p:sp>
        <p:nvSpPr>
          <p:cNvPr id="4" name="Text 9">
            <a:extLst>
              <a:ext uri="{FF2B5EF4-FFF2-40B4-BE49-F238E27FC236}">
                <a16:creationId xmlns:a16="http://schemas.microsoft.com/office/drawing/2014/main" id="{3685D5E6-B2B8-511E-22D9-D78E9B0E3EA6}"/>
              </a:ext>
            </a:extLst>
          </p:cNvPr>
          <p:cNvSpPr/>
          <p:nvPr/>
        </p:nvSpPr>
        <p:spPr>
          <a:xfrm>
            <a:off x="713429" y="1668159"/>
            <a:ext cx="13486665" cy="6166114"/>
          </a:xfrm>
          <a:prstGeom prst="rect">
            <a:avLst/>
          </a:prstGeom>
          <a:noFill/>
          <a:ln/>
        </p:spPr>
        <p:txBody>
          <a:bodyPr wrap="square" lIns="0" tIns="0" rIns="0" bIns="0" rtlCol="0" anchor="t">
            <a:noAutofit/>
          </a:bodyPr>
          <a:lstStyle/>
          <a:p>
            <a:pPr marL="0" indent="0">
              <a:lnSpc>
                <a:spcPts val="2500"/>
              </a:lnSpc>
              <a:buNone/>
            </a:pPr>
            <a:r>
              <a:rPr lang="en-US" sz="1700" dirty="0" err="1">
                <a:solidFill>
                  <a:srgbClr val="DAD8E9"/>
                </a:solidFill>
                <a:latin typeface="Mukta Light" pitchFamily="34" charset="0"/>
                <a:ea typeface="Mukta Light" pitchFamily="34" charset="-122"/>
                <a:cs typeface="Mukta Light" pitchFamily="34" charset="-120"/>
              </a:rPr>
              <a:t>Agbedanu</a:t>
            </a:r>
            <a:r>
              <a:rPr lang="en-US" sz="1700" dirty="0">
                <a:solidFill>
                  <a:srgbClr val="DAD8E9"/>
                </a:solidFill>
                <a:latin typeface="Mukta Light" pitchFamily="34" charset="0"/>
                <a:ea typeface="Mukta Light" pitchFamily="34" charset="-122"/>
                <a:cs typeface="Mukta Light" pitchFamily="34" charset="-120"/>
              </a:rPr>
              <a:t>, P. R., </a:t>
            </a:r>
            <a:r>
              <a:rPr lang="en-US" sz="1700" dirty="0" err="1">
                <a:solidFill>
                  <a:srgbClr val="DAD8E9"/>
                </a:solidFill>
                <a:latin typeface="Mukta Light" pitchFamily="34" charset="0"/>
                <a:ea typeface="Mukta Light" pitchFamily="34" charset="-122"/>
                <a:cs typeface="Mukta Light" pitchFamily="34" charset="-120"/>
              </a:rPr>
              <a:t>Musabe</a:t>
            </a:r>
            <a:r>
              <a:rPr lang="en-US" sz="1700" dirty="0">
                <a:solidFill>
                  <a:srgbClr val="DAD8E9"/>
                </a:solidFill>
                <a:latin typeface="Mukta Light" pitchFamily="34" charset="0"/>
                <a:ea typeface="Mukta Light" pitchFamily="34" charset="-122"/>
                <a:cs typeface="Mukta Light" pitchFamily="34" charset="-120"/>
              </a:rPr>
              <a:t>, R., </a:t>
            </a:r>
            <a:r>
              <a:rPr lang="en-US" sz="1700" dirty="0" err="1">
                <a:solidFill>
                  <a:srgbClr val="DAD8E9"/>
                </a:solidFill>
                <a:latin typeface="Mukta Light" pitchFamily="34" charset="0"/>
                <a:ea typeface="Mukta Light" pitchFamily="34" charset="-122"/>
                <a:cs typeface="Mukta Light" pitchFamily="34" charset="-120"/>
              </a:rPr>
              <a:t>Rwigema</a:t>
            </a:r>
            <a:r>
              <a:rPr lang="en-US" sz="1700" dirty="0">
                <a:solidFill>
                  <a:srgbClr val="DAD8E9"/>
                </a:solidFill>
                <a:latin typeface="Mukta Light" pitchFamily="34" charset="0"/>
                <a:ea typeface="Mukta Light" pitchFamily="34" charset="-122"/>
                <a:cs typeface="Mukta Light" pitchFamily="34" charset="-120"/>
              </a:rPr>
              <a:t>, J., </a:t>
            </a:r>
            <a:r>
              <a:rPr lang="en-US" sz="1700" dirty="0" err="1">
                <a:solidFill>
                  <a:srgbClr val="DAD8E9"/>
                </a:solidFill>
                <a:latin typeface="Mukta Light" pitchFamily="34" charset="0"/>
                <a:ea typeface="Mukta Light" pitchFamily="34" charset="-122"/>
                <a:cs typeface="Mukta Light" pitchFamily="34" charset="-120"/>
              </a:rPr>
              <a:t>Gatare</a:t>
            </a:r>
            <a:r>
              <a:rPr lang="en-US" sz="1700" dirty="0">
                <a:solidFill>
                  <a:srgbClr val="DAD8E9"/>
                </a:solidFill>
                <a:latin typeface="Mukta Light" pitchFamily="34" charset="0"/>
                <a:ea typeface="Mukta Light" pitchFamily="34" charset="-122"/>
                <a:cs typeface="Mukta Light" pitchFamily="34" charset="-120"/>
              </a:rPr>
              <a:t>, I., </a:t>
            </a:r>
            <a:r>
              <a:rPr lang="en-US" sz="1700" dirty="0" err="1">
                <a:solidFill>
                  <a:srgbClr val="DAD8E9"/>
                </a:solidFill>
                <a:latin typeface="Mukta Light" pitchFamily="34" charset="0"/>
                <a:ea typeface="Mukta Light" pitchFamily="34" charset="-122"/>
                <a:cs typeface="Mukta Light" pitchFamily="34" charset="-120"/>
              </a:rPr>
              <a:t>Maginga</a:t>
            </a:r>
            <a:r>
              <a:rPr lang="en-US" sz="1700" dirty="0">
                <a:solidFill>
                  <a:srgbClr val="DAD8E9"/>
                </a:solidFill>
                <a:latin typeface="Mukta Light" pitchFamily="34" charset="0"/>
                <a:ea typeface="Mukta Light" pitchFamily="34" charset="-122"/>
                <a:cs typeface="Mukta Light" pitchFamily="34" charset="-120"/>
              </a:rPr>
              <a:t>, T. J., &amp; </a:t>
            </a:r>
            <a:r>
              <a:rPr lang="en-US" sz="1700" dirty="0" err="1">
                <a:solidFill>
                  <a:srgbClr val="DAD8E9"/>
                </a:solidFill>
                <a:latin typeface="Mukta Light" pitchFamily="34" charset="0"/>
                <a:ea typeface="Mukta Light" pitchFamily="34" charset="-122"/>
                <a:cs typeface="Mukta Light" pitchFamily="34" charset="-120"/>
              </a:rPr>
              <a:t>Amenyedzi</a:t>
            </a:r>
            <a:r>
              <a:rPr lang="en-US" sz="1700" dirty="0">
                <a:solidFill>
                  <a:srgbClr val="DAD8E9"/>
                </a:solidFill>
                <a:latin typeface="Mukta Light" pitchFamily="34" charset="0"/>
                <a:ea typeface="Mukta Light" pitchFamily="34" charset="-122"/>
                <a:cs typeface="Mukta Light" pitchFamily="34" charset="-120"/>
              </a:rPr>
              <a:t>, D. K.  (2022). Towards achieving lightweight intrusion detection systems </a:t>
            </a:r>
          </a:p>
          <a:p>
            <a:pPr lvl="1">
              <a:lnSpc>
                <a:spcPts val="2500"/>
              </a:lnSpc>
            </a:pPr>
            <a:r>
              <a:rPr lang="en-US" sz="1700" dirty="0">
                <a:solidFill>
                  <a:srgbClr val="DAD8E9"/>
                </a:solidFill>
                <a:latin typeface="Mukta Light" pitchFamily="34" charset="0"/>
                <a:ea typeface="Mukta Light" pitchFamily="34" charset="-122"/>
                <a:cs typeface="Mukta Light" pitchFamily="34" charset="-120"/>
              </a:rPr>
              <a:t>in internet of things, the role of incremental machine learning: a systematic literature review. </a:t>
            </a:r>
            <a:r>
              <a:rPr lang="en-US" sz="1700" i="1" dirty="0">
                <a:solidFill>
                  <a:srgbClr val="DAD8E9"/>
                </a:solidFill>
                <a:latin typeface="Mukta Light" pitchFamily="34" charset="0"/>
                <a:ea typeface="Mukta Light" pitchFamily="34" charset="-122"/>
                <a:cs typeface="Mukta Light" pitchFamily="34" charset="-120"/>
              </a:rPr>
              <a:t>F1000Research, 11</a:t>
            </a:r>
            <a:r>
              <a:rPr lang="en-US" sz="1700" dirty="0">
                <a:solidFill>
                  <a:srgbClr val="DAD8E9"/>
                </a:solidFill>
                <a:latin typeface="Mukta Light" pitchFamily="34" charset="0"/>
                <a:ea typeface="Mukta Light" pitchFamily="34" charset="-122"/>
                <a:cs typeface="Mukta Light" pitchFamily="34" charset="-120"/>
              </a:rPr>
              <a:t>, 1377. https://doi.org/10.12688/f1000research.127732.1  </a:t>
            </a:r>
          </a:p>
          <a:p>
            <a:pPr>
              <a:lnSpc>
                <a:spcPts val="2500"/>
              </a:lnSpc>
            </a:pPr>
            <a:endParaRPr lang="en-US" sz="1700" dirty="0">
              <a:solidFill>
                <a:srgbClr val="DAD8E9"/>
              </a:solidFill>
              <a:latin typeface="Mukta Light" pitchFamily="34" charset="0"/>
              <a:ea typeface="Mukta Light" pitchFamily="34" charset="-122"/>
              <a:cs typeface="Mukta Light" pitchFamily="34" charset="-120"/>
            </a:endParaRPr>
          </a:p>
          <a:p>
            <a:pPr>
              <a:lnSpc>
                <a:spcPts val="2500"/>
              </a:lnSpc>
            </a:pPr>
            <a:r>
              <a:rPr lang="en-US" sz="1700" dirty="0" err="1">
                <a:solidFill>
                  <a:srgbClr val="DAD8E9"/>
                </a:solidFill>
                <a:latin typeface="Mukta Light" pitchFamily="34" charset="0"/>
                <a:ea typeface="Mukta Light" pitchFamily="34" charset="-122"/>
                <a:cs typeface="Mukta Light" pitchFamily="34" charset="-120"/>
              </a:rPr>
              <a:t>Altulaihan</a:t>
            </a:r>
            <a:r>
              <a:rPr lang="en-US" sz="1700" dirty="0">
                <a:solidFill>
                  <a:srgbClr val="DAD8E9"/>
                </a:solidFill>
                <a:latin typeface="Mukta Light" pitchFamily="34" charset="0"/>
                <a:ea typeface="Mukta Light" pitchFamily="34" charset="-122"/>
                <a:cs typeface="Mukta Light" pitchFamily="34" charset="-120"/>
              </a:rPr>
              <a:t>, E., </a:t>
            </a:r>
            <a:r>
              <a:rPr lang="en-US" sz="1700" dirty="0" err="1">
                <a:solidFill>
                  <a:srgbClr val="DAD8E9"/>
                </a:solidFill>
                <a:latin typeface="Mukta Light" pitchFamily="34" charset="0"/>
                <a:ea typeface="Mukta Light" pitchFamily="34" charset="-122"/>
                <a:cs typeface="Mukta Light" pitchFamily="34" charset="-120"/>
              </a:rPr>
              <a:t>Almaiah</a:t>
            </a:r>
            <a:r>
              <a:rPr lang="en-US" sz="1700" dirty="0">
                <a:solidFill>
                  <a:srgbClr val="DAD8E9"/>
                </a:solidFill>
                <a:latin typeface="Mukta Light" pitchFamily="34" charset="0"/>
                <a:ea typeface="Mukta Light" pitchFamily="34" charset="-122"/>
                <a:cs typeface="Mukta Light" pitchFamily="34" charset="-120"/>
              </a:rPr>
              <a:t>, M. A., &amp; </a:t>
            </a:r>
            <a:r>
              <a:rPr lang="en-US" sz="1700" dirty="0" err="1">
                <a:solidFill>
                  <a:srgbClr val="DAD8E9"/>
                </a:solidFill>
                <a:latin typeface="Mukta Light" pitchFamily="34" charset="0"/>
                <a:ea typeface="Mukta Light" pitchFamily="34" charset="-122"/>
                <a:cs typeface="Mukta Light" pitchFamily="34" charset="-120"/>
              </a:rPr>
              <a:t>Aljughaiman</a:t>
            </a:r>
            <a:r>
              <a:rPr lang="en-US" sz="1700" dirty="0">
                <a:solidFill>
                  <a:srgbClr val="DAD8E9"/>
                </a:solidFill>
                <a:latin typeface="Mukta Light" pitchFamily="34" charset="0"/>
                <a:ea typeface="Mukta Light" pitchFamily="34" charset="-122"/>
                <a:cs typeface="Mukta Light" pitchFamily="34" charset="-120"/>
              </a:rPr>
              <a:t>, A. (2024). Anomaly detection ids for detecting dos attacks in </a:t>
            </a:r>
            <a:r>
              <a:rPr lang="en-US" sz="1700" dirty="0" err="1">
                <a:solidFill>
                  <a:srgbClr val="DAD8E9"/>
                </a:solidFill>
                <a:latin typeface="Mukta Light" pitchFamily="34" charset="0"/>
                <a:ea typeface="Mukta Light" pitchFamily="34" charset="-122"/>
                <a:cs typeface="Mukta Light" pitchFamily="34" charset="-120"/>
              </a:rPr>
              <a:t>iot</a:t>
            </a:r>
            <a:r>
              <a:rPr lang="en-US" sz="1700" dirty="0">
                <a:solidFill>
                  <a:srgbClr val="DAD8E9"/>
                </a:solidFill>
                <a:latin typeface="Mukta Light" pitchFamily="34" charset="0"/>
                <a:ea typeface="Mukta Light" pitchFamily="34" charset="-122"/>
                <a:cs typeface="Mukta Light" pitchFamily="34" charset="-120"/>
              </a:rPr>
              <a:t> networks based on machine learning </a:t>
            </a:r>
          </a:p>
          <a:p>
            <a:pPr lvl="1">
              <a:lnSpc>
                <a:spcPts val="2500"/>
              </a:lnSpc>
            </a:pPr>
            <a:r>
              <a:rPr lang="en-US" sz="1700" dirty="0">
                <a:solidFill>
                  <a:srgbClr val="DAD8E9"/>
                </a:solidFill>
                <a:latin typeface="Mukta Light" pitchFamily="34" charset="0"/>
                <a:ea typeface="Mukta Light" pitchFamily="34" charset="-122"/>
                <a:cs typeface="Mukta Light" pitchFamily="34" charset="-120"/>
              </a:rPr>
              <a:t>algorithms. </a:t>
            </a:r>
            <a:r>
              <a:rPr lang="en-US" sz="1700" i="1" dirty="0">
                <a:solidFill>
                  <a:srgbClr val="DAD8E9"/>
                </a:solidFill>
                <a:latin typeface="Mukta Light" pitchFamily="34" charset="0"/>
                <a:ea typeface="Mukta Light" pitchFamily="34" charset="-122"/>
                <a:cs typeface="Mukta Light" pitchFamily="34" charset="-120"/>
              </a:rPr>
              <a:t>Sensors, 24</a:t>
            </a:r>
            <a:r>
              <a:rPr lang="en-US" sz="1700" dirty="0">
                <a:solidFill>
                  <a:srgbClr val="DAD8E9"/>
                </a:solidFill>
                <a:latin typeface="Mukta Light" pitchFamily="34" charset="0"/>
                <a:ea typeface="Mukta Light" pitchFamily="34" charset="-122"/>
                <a:cs typeface="Mukta Light" pitchFamily="34" charset="-120"/>
              </a:rPr>
              <a:t>(2), 713. https://doi.org/10.3390/s24020713</a:t>
            </a:r>
          </a:p>
          <a:p>
            <a:pPr>
              <a:lnSpc>
                <a:spcPts val="2500"/>
              </a:lnSpc>
            </a:pPr>
            <a:endParaRPr lang="en-US" sz="1700" dirty="0">
              <a:solidFill>
                <a:srgbClr val="DAD8E9"/>
              </a:solidFill>
              <a:latin typeface="Mukta Light" pitchFamily="34" charset="0"/>
              <a:ea typeface="Mukta Light" pitchFamily="34" charset="-122"/>
              <a:cs typeface="Mukta Light" pitchFamily="34" charset="-120"/>
            </a:endParaRPr>
          </a:p>
          <a:p>
            <a:pPr>
              <a:lnSpc>
                <a:spcPts val="2500"/>
              </a:lnSpc>
            </a:pPr>
            <a:r>
              <a:rPr lang="en-US" sz="1700" dirty="0" err="1">
                <a:solidFill>
                  <a:srgbClr val="DAD8E9"/>
                </a:solidFill>
                <a:latin typeface="Mukta Light" pitchFamily="34" charset="0"/>
                <a:ea typeface="Mukta Light" pitchFamily="34" charset="-122"/>
                <a:cs typeface="Mukta Light" pitchFamily="34" charset="-120"/>
              </a:rPr>
              <a:t>Elrawy</a:t>
            </a:r>
            <a:r>
              <a:rPr lang="en-US" sz="1700" dirty="0">
                <a:solidFill>
                  <a:srgbClr val="DAD8E9"/>
                </a:solidFill>
                <a:latin typeface="Mukta Light" pitchFamily="34" charset="0"/>
                <a:ea typeface="Mukta Light" pitchFamily="34" charset="-122"/>
                <a:cs typeface="Mukta Light" pitchFamily="34" charset="-120"/>
              </a:rPr>
              <a:t>, M., Awad, A., &amp; Hamed, H. (2018). Intrusion detection systems for </a:t>
            </a:r>
            <a:r>
              <a:rPr lang="en-US" sz="1700" dirty="0" err="1">
                <a:solidFill>
                  <a:srgbClr val="DAD8E9"/>
                </a:solidFill>
                <a:latin typeface="Mukta Light" pitchFamily="34" charset="0"/>
                <a:ea typeface="Mukta Light" pitchFamily="34" charset="-122"/>
                <a:cs typeface="Mukta Light" pitchFamily="34" charset="-120"/>
              </a:rPr>
              <a:t>iot</a:t>
            </a:r>
            <a:r>
              <a:rPr lang="en-US" sz="1700" dirty="0">
                <a:solidFill>
                  <a:srgbClr val="DAD8E9"/>
                </a:solidFill>
                <a:latin typeface="Mukta Light" pitchFamily="34" charset="0"/>
                <a:ea typeface="Mukta Light" pitchFamily="34" charset="-122"/>
                <a:cs typeface="Mukta Light" pitchFamily="34" charset="-120"/>
              </a:rPr>
              <a:t>-based smart environments: a survey. </a:t>
            </a:r>
            <a:r>
              <a:rPr lang="en-US" sz="1700" i="1" dirty="0">
                <a:solidFill>
                  <a:srgbClr val="DAD8E9"/>
                </a:solidFill>
                <a:latin typeface="Mukta Light" pitchFamily="34" charset="0"/>
                <a:ea typeface="Mukta Light" pitchFamily="34" charset="-122"/>
                <a:cs typeface="Mukta Light" pitchFamily="34" charset="-120"/>
              </a:rPr>
              <a:t>Journal of Cloud Computing Advances </a:t>
            </a:r>
          </a:p>
          <a:p>
            <a:pPr lvl="1">
              <a:lnSpc>
                <a:spcPts val="2500"/>
              </a:lnSpc>
            </a:pPr>
            <a:r>
              <a:rPr lang="en-US" sz="1700" i="1" dirty="0">
                <a:solidFill>
                  <a:srgbClr val="DAD8E9"/>
                </a:solidFill>
                <a:latin typeface="Mukta Light" pitchFamily="34" charset="0"/>
                <a:ea typeface="Mukta Light" pitchFamily="34" charset="-122"/>
                <a:cs typeface="Mukta Light" pitchFamily="34" charset="-120"/>
              </a:rPr>
              <a:t>Systems and Applications, 7</a:t>
            </a:r>
            <a:r>
              <a:rPr lang="en-US" sz="1700" dirty="0">
                <a:solidFill>
                  <a:srgbClr val="DAD8E9"/>
                </a:solidFill>
                <a:latin typeface="Mukta Light" pitchFamily="34" charset="0"/>
                <a:ea typeface="Mukta Light" pitchFamily="34" charset="-122"/>
                <a:cs typeface="Mukta Light" pitchFamily="34" charset="-120"/>
              </a:rPr>
              <a:t>(1). https://doi.org/10.1186/s13677-018-0123-6 </a:t>
            </a:r>
          </a:p>
          <a:p>
            <a:pPr>
              <a:lnSpc>
                <a:spcPts val="2500"/>
              </a:lnSpc>
            </a:pPr>
            <a:endParaRPr lang="en-US" sz="1700" dirty="0">
              <a:solidFill>
                <a:srgbClr val="DAD8E9"/>
              </a:solidFill>
              <a:latin typeface="Mukta Light" pitchFamily="34" charset="0"/>
              <a:ea typeface="Mukta Light" pitchFamily="34" charset="-122"/>
              <a:cs typeface="Mukta Light" pitchFamily="34" charset="-120"/>
            </a:endParaRPr>
          </a:p>
          <a:p>
            <a:pPr>
              <a:lnSpc>
                <a:spcPts val="2500"/>
              </a:lnSpc>
            </a:pPr>
            <a:r>
              <a:rPr lang="en-US" sz="1700" dirty="0">
                <a:solidFill>
                  <a:srgbClr val="DAD8E9"/>
                </a:solidFill>
                <a:latin typeface="Mukta Light" pitchFamily="34" charset="0"/>
                <a:ea typeface="Mukta Light" pitchFamily="34" charset="-122"/>
                <a:cs typeface="Mukta Light" pitchFamily="34" charset="-120"/>
              </a:rPr>
              <a:t>Kim, T. (2024). A study on impact of lightweight cryptographic systems on internet of things-based applications. </a:t>
            </a:r>
            <a:r>
              <a:rPr lang="en-US" sz="1700" i="1" dirty="0">
                <a:solidFill>
                  <a:srgbClr val="DAD8E9"/>
                </a:solidFill>
                <a:latin typeface="Mukta Light" pitchFamily="34" charset="0"/>
                <a:ea typeface="Mukta Light" pitchFamily="34" charset="-122"/>
                <a:cs typeface="Mukta Light" pitchFamily="34" charset="-120"/>
              </a:rPr>
              <a:t>Asia-Pacific Journal of Convergent </a:t>
            </a:r>
          </a:p>
          <a:p>
            <a:pPr lvl="1">
              <a:lnSpc>
                <a:spcPts val="2500"/>
              </a:lnSpc>
            </a:pPr>
            <a:r>
              <a:rPr lang="en-US" sz="1700" i="1" dirty="0">
                <a:solidFill>
                  <a:srgbClr val="DAD8E9"/>
                </a:solidFill>
                <a:latin typeface="Mukta Light" pitchFamily="34" charset="0"/>
                <a:ea typeface="Mukta Light" pitchFamily="34" charset="-122"/>
                <a:cs typeface="Mukta Light" pitchFamily="34" charset="-120"/>
              </a:rPr>
              <a:t>Research Interchange, 10</a:t>
            </a:r>
            <a:r>
              <a:rPr lang="en-US" sz="1700" dirty="0">
                <a:solidFill>
                  <a:srgbClr val="DAD8E9"/>
                </a:solidFill>
                <a:latin typeface="Mukta Light" pitchFamily="34" charset="0"/>
                <a:ea typeface="Mukta Light" pitchFamily="34" charset="-122"/>
                <a:cs typeface="Mukta Light" pitchFamily="34" charset="-120"/>
              </a:rPr>
              <a:t>(1), 49-59. https://doi.org/10.47116/apjcri.2024.01.05</a:t>
            </a:r>
          </a:p>
          <a:p>
            <a:pPr>
              <a:lnSpc>
                <a:spcPts val="2500"/>
              </a:lnSpc>
            </a:pPr>
            <a:endParaRPr lang="en-US" sz="1700" dirty="0">
              <a:solidFill>
                <a:srgbClr val="DAD8E9"/>
              </a:solidFill>
              <a:latin typeface="Mukta Light" pitchFamily="34" charset="0"/>
              <a:ea typeface="Mukta Light" pitchFamily="34" charset="-122"/>
              <a:cs typeface="Mukta Light" pitchFamily="34" charset="-120"/>
            </a:endParaRPr>
          </a:p>
          <a:p>
            <a:pPr>
              <a:lnSpc>
                <a:spcPts val="2500"/>
              </a:lnSpc>
            </a:pPr>
            <a:r>
              <a:rPr lang="en-US" sz="1700" dirty="0" err="1">
                <a:solidFill>
                  <a:srgbClr val="DAD8E9"/>
                </a:solidFill>
                <a:latin typeface="Mukta Light" pitchFamily="34" charset="0"/>
                <a:ea typeface="Mukta Light" pitchFamily="34" charset="-122"/>
                <a:cs typeface="Mukta Light" pitchFamily="34" charset="-120"/>
              </a:rPr>
              <a:t>Pakmehr</a:t>
            </a:r>
            <a:r>
              <a:rPr lang="en-US" sz="1700" dirty="0">
                <a:solidFill>
                  <a:srgbClr val="DAD8E9"/>
                </a:solidFill>
                <a:latin typeface="Mukta Light" pitchFamily="34" charset="0"/>
                <a:ea typeface="Mukta Light" pitchFamily="34" charset="-122"/>
                <a:cs typeface="Mukta Light" pitchFamily="34" charset="-120"/>
              </a:rPr>
              <a:t>, A., </a:t>
            </a:r>
            <a:r>
              <a:rPr lang="en-US" sz="1700" dirty="0" err="1">
                <a:solidFill>
                  <a:srgbClr val="DAD8E9"/>
                </a:solidFill>
                <a:latin typeface="Mukta Light" pitchFamily="34" charset="0"/>
                <a:ea typeface="Mukta Light" pitchFamily="34" charset="-122"/>
                <a:cs typeface="Mukta Light" pitchFamily="34" charset="-120"/>
              </a:rPr>
              <a:t>Aßmuth</a:t>
            </a:r>
            <a:r>
              <a:rPr lang="en-US" sz="1700" dirty="0">
                <a:solidFill>
                  <a:srgbClr val="DAD8E9"/>
                </a:solidFill>
                <a:latin typeface="Mukta Light" pitchFamily="34" charset="0"/>
                <a:ea typeface="Mukta Light" pitchFamily="34" charset="-122"/>
                <a:cs typeface="Mukta Light" pitchFamily="34" charset="-120"/>
              </a:rPr>
              <a:t>, A., Taheri, N., &amp; Ghaffari, A. (2024). </a:t>
            </a:r>
            <a:r>
              <a:rPr lang="en-US" sz="1700" dirty="0" err="1">
                <a:solidFill>
                  <a:srgbClr val="DAD8E9"/>
                </a:solidFill>
                <a:latin typeface="Mukta Light" pitchFamily="34" charset="0"/>
                <a:ea typeface="Mukta Light" pitchFamily="34" charset="-122"/>
                <a:cs typeface="Mukta Light" pitchFamily="34" charset="-120"/>
              </a:rPr>
              <a:t>Ddos</a:t>
            </a:r>
            <a:r>
              <a:rPr lang="en-US" sz="1700" dirty="0">
                <a:solidFill>
                  <a:srgbClr val="DAD8E9"/>
                </a:solidFill>
                <a:latin typeface="Mukta Light" pitchFamily="34" charset="0"/>
                <a:ea typeface="Mukta Light" pitchFamily="34" charset="-122"/>
                <a:cs typeface="Mukta Light" pitchFamily="34" charset="-120"/>
              </a:rPr>
              <a:t> attack detection techniques in </a:t>
            </a:r>
            <a:r>
              <a:rPr lang="en-US" sz="1700" dirty="0" err="1">
                <a:solidFill>
                  <a:srgbClr val="DAD8E9"/>
                </a:solidFill>
                <a:latin typeface="Mukta Light" pitchFamily="34" charset="0"/>
                <a:ea typeface="Mukta Light" pitchFamily="34" charset="-122"/>
                <a:cs typeface="Mukta Light" pitchFamily="34" charset="-120"/>
              </a:rPr>
              <a:t>iot</a:t>
            </a:r>
            <a:r>
              <a:rPr lang="en-US" sz="1700" dirty="0">
                <a:solidFill>
                  <a:srgbClr val="DAD8E9"/>
                </a:solidFill>
                <a:latin typeface="Mukta Light" pitchFamily="34" charset="0"/>
                <a:ea typeface="Mukta Light" pitchFamily="34" charset="-122"/>
                <a:cs typeface="Mukta Light" pitchFamily="34" charset="-120"/>
              </a:rPr>
              <a:t> networks: a survey</a:t>
            </a:r>
            <a:r>
              <a:rPr lang="en-US" sz="1700" i="1" dirty="0">
                <a:solidFill>
                  <a:srgbClr val="DAD8E9"/>
                </a:solidFill>
                <a:latin typeface="Mukta Light" pitchFamily="34" charset="0"/>
                <a:ea typeface="Mukta Light" pitchFamily="34" charset="-122"/>
                <a:cs typeface="Mukta Light" pitchFamily="34" charset="-120"/>
              </a:rPr>
              <a:t>. Cluster Computing, 27</a:t>
            </a:r>
            <a:r>
              <a:rPr lang="en-US" sz="1700" dirty="0">
                <a:solidFill>
                  <a:srgbClr val="DAD8E9"/>
                </a:solidFill>
                <a:latin typeface="Mukta Light" pitchFamily="34" charset="0"/>
                <a:ea typeface="Mukta Light" pitchFamily="34" charset="-122"/>
                <a:cs typeface="Mukta Light" pitchFamily="34" charset="-120"/>
              </a:rPr>
              <a:t>(10), 14637-</a:t>
            </a:r>
          </a:p>
          <a:p>
            <a:pPr lvl="1">
              <a:lnSpc>
                <a:spcPts val="2500"/>
              </a:lnSpc>
            </a:pPr>
            <a:r>
              <a:rPr lang="en-US" sz="1700" dirty="0">
                <a:solidFill>
                  <a:srgbClr val="DAD8E9"/>
                </a:solidFill>
                <a:latin typeface="Mukta Light" pitchFamily="34" charset="0"/>
                <a:ea typeface="Mukta Light" pitchFamily="34" charset="-122"/>
                <a:cs typeface="Mukta Light" pitchFamily="34" charset="-120"/>
              </a:rPr>
              <a:t>14668. </a:t>
            </a:r>
          </a:p>
          <a:p>
            <a:pPr>
              <a:lnSpc>
                <a:spcPts val="2500"/>
              </a:lnSpc>
            </a:pPr>
            <a:endParaRPr lang="en-US" sz="1700" dirty="0">
              <a:solidFill>
                <a:srgbClr val="DAD8E9"/>
              </a:solidFill>
              <a:latin typeface="Mukta Light" pitchFamily="34" charset="0"/>
              <a:ea typeface="Mukta Light" pitchFamily="34" charset="-122"/>
              <a:cs typeface="Mukta Light" pitchFamily="34" charset="-120"/>
            </a:endParaRPr>
          </a:p>
          <a:p>
            <a:pPr>
              <a:lnSpc>
                <a:spcPts val="2500"/>
              </a:lnSpc>
            </a:pPr>
            <a:r>
              <a:rPr lang="en-US" sz="1700" dirty="0">
                <a:solidFill>
                  <a:srgbClr val="DAD8E9"/>
                </a:solidFill>
                <a:latin typeface="Mukta Light" pitchFamily="34" charset="0"/>
                <a:ea typeface="Mukta Light" pitchFamily="34" charset="-122"/>
                <a:cs typeface="Mukta Light" pitchFamily="34" charset="-120"/>
              </a:rPr>
              <a:t>Rani, K. S., </a:t>
            </a:r>
            <a:r>
              <a:rPr lang="en-US" sz="1700" dirty="0" err="1">
                <a:solidFill>
                  <a:srgbClr val="DAD8E9"/>
                </a:solidFill>
                <a:latin typeface="Mukta Light" pitchFamily="34" charset="0"/>
                <a:ea typeface="Mukta Light" pitchFamily="34" charset="-122"/>
                <a:cs typeface="Mukta Light" pitchFamily="34" charset="-120"/>
              </a:rPr>
              <a:t>Parasa</a:t>
            </a:r>
            <a:r>
              <a:rPr lang="en-US" sz="1700" dirty="0">
                <a:solidFill>
                  <a:srgbClr val="DAD8E9"/>
                </a:solidFill>
                <a:latin typeface="Mukta Light" pitchFamily="34" charset="0"/>
                <a:ea typeface="Mukta Light" pitchFamily="34" charset="-122"/>
                <a:cs typeface="Mukta Light" pitchFamily="34" charset="-120"/>
              </a:rPr>
              <a:t>, G., </a:t>
            </a:r>
            <a:r>
              <a:rPr lang="en-US" sz="1700" dirty="0" err="1">
                <a:solidFill>
                  <a:srgbClr val="DAD8E9"/>
                </a:solidFill>
                <a:latin typeface="Mukta Light" pitchFamily="34" charset="0"/>
                <a:ea typeface="Mukta Light" pitchFamily="34" charset="-122"/>
                <a:cs typeface="Mukta Light" pitchFamily="34" charset="-120"/>
              </a:rPr>
              <a:t>Hemanand</a:t>
            </a:r>
            <a:r>
              <a:rPr lang="en-US" sz="1700" dirty="0">
                <a:solidFill>
                  <a:srgbClr val="DAD8E9"/>
                </a:solidFill>
                <a:latin typeface="Mukta Light" pitchFamily="34" charset="0"/>
                <a:ea typeface="Mukta Light" pitchFamily="34" charset="-122"/>
                <a:cs typeface="Mukta Light" pitchFamily="34" charset="-120"/>
              </a:rPr>
              <a:t>, D., Devika, S., </a:t>
            </a:r>
            <a:r>
              <a:rPr lang="en-US" sz="1700" dirty="0" err="1">
                <a:solidFill>
                  <a:srgbClr val="DAD8E9"/>
                </a:solidFill>
                <a:latin typeface="Mukta Light" pitchFamily="34" charset="0"/>
                <a:ea typeface="Mukta Light" pitchFamily="34" charset="-122"/>
                <a:cs typeface="Mukta Light" pitchFamily="34" charset="-120"/>
              </a:rPr>
              <a:t>Balambigai</a:t>
            </a:r>
            <a:r>
              <a:rPr lang="en-US" sz="1700" dirty="0">
                <a:solidFill>
                  <a:srgbClr val="DAD8E9"/>
                </a:solidFill>
                <a:latin typeface="Mukta Light" pitchFamily="34" charset="0"/>
                <a:ea typeface="Mukta Light" pitchFamily="34" charset="-122"/>
                <a:cs typeface="Mukta Light" pitchFamily="34" charset="-120"/>
              </a:rPr>
              <a:t>, S., Hussan, M. T., … &amp; Jain,  A. (2024). Implementation of a multi-stage intrusion detection </a:t>
            </a:r>
          </a:p>
          <a:p>
            <a:pPr lvl="1">
              <a:lnSpc>
                <a:spcPts val="2500"/>
              </a:lnSpc>
            </a:pPr>
            <a:r>
              <a:rPr lang="en-US" sz="1700" dirty="0">
                <a:solidFill>
                  <a:srgbClr val="DAD8E9"/>
                </a:solidFill>
                <a:latin typeface="Mukta Light" pitchFamily="34" charset="0"/>
                <a:ea typeface="Mukta Light" pitchFamily="34" charset="-122"/>
                <a:cs typeface="Mukta Light" pitchFamily="34" charset="-120"/>
              </a:rPr>
              <a:t>systems framework for strengthening security on the internet of things. </a:t>
            </a:r>
            <a:r>
              <a:rPr lang="en-US" sz="1700" i="1" dirty="0">
                <a:solidFill>
                  <a:srgbClr val="DAD8E9"/>
                </a:solidFill>
                <a:latin typeface="Mukta Light" pitchFamily="34" charset="0"/>
                <a:ea typeface="Mukta Light" pitchFamily="34" charset="-122"/>
                <a:cs typeface="Mukta Light" pitchFamily="34" charset="-120"/>
              </a:rPr>
              <a:t>MATEC Web of Conferences, 392</a:t>
            </a:r>
            <a:r>
              <a:rPr lang="en-US" sz="1700" dirty="0">
                <a:solidFill>
                  <a:srgbClr val="DAD8E9"/>
                </a:solidFill>
                <a:latin typeface="Mukta Light" pitchFamily="34" charset="0"/>
                <a:ea typeface="Mukta Light" pitchFamily="34" charset="-122"/>
                <a:cs typeface="Mukta Light" pitchFamily="34" charset="-120"/>
              </a:rPr>
              <a:t>, 01106. https://doi.org/10.1051/matecconf/202439201106 </a:t>
            </a:r>
          </a:p>
          <a:p>
            <a:pPr>
              <a:lnSpc>
                <a:spcPts val="2500"/>
              </a:lnSpc>
            </a:pPr>
            <a:endParaRPr lang="en-US" sz="1700" dirty="0">
              <a:solidFill>
                <a:srgbClr val="DAD8E9"/>
              </a:solidFill>
              <a:latin typeface="Mukta Light" pitchFamily="34" charset="0"/>
              <a:ea typeface="Mukta Light" pitchFamily="34" charset="-122"/>
              <a:cs typeface="Mukta Light" pitchFamily="34" charset="-120"/>
            </a:endParaRPr>
          </a:p>
        </p:txBody>
      </p:sp>
      <p:sp>
        <p:nvSpPr>
          <p:cNvPr id="3" name="Slide Number Placeholder 2">
            <a:extLst>
              <a:ext uri="{FF2B5EF4-FFF2-40B4-BE49-F238E27FC236}">
                <a16:creationId xmlns:a16="http://schemas.microsoft.com/office/drawing/2014/main" id="{ED073196-8923-868A-96D5-89CD12B6FE88}"/>
              </a:ext>
            </a:extLst>
          </p:cNvPr>
          <p:cNvSpPr>
            <a:spLocks noGrp="1"/>
          </p:cNvSpPr>
          <p:nvPr>
            <p:ph type="sldNum" sz="quarter" idx="11"/>
          </p:nvPr>
        </p:nvSpPr>
        <p:spPr/>
        <p:txBody>
          <a:bodyPr/>
          <a:lstStyle/>
          <a:p>
            <a:fld id="{E3534682-61BD-471C-B96F-AB75D1C99445}" type="slidenum">
              <a:rPr lang="en-GB" smtClean="0"/>
              <a:pPr/>
              <a:t>16</a:t>
            </a:fld>
            <a:endParaRPr lang="en-GB"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7690" y="2725102"/>
            <a:ext cx="3955389" cy="946309"/>
          </a:xfrm>
          <a:prstGeom prst="rect">
            <a:avLst/>
          </a:prstGeom>
          <a:noFill/>
          <a:ln/>
        </p:spPr>
        <p:txBody>
          <a:bodyPr wrap="none" lIns="0" tIns="0" rIns="0" bIns="0" rtlCol="0" anchor="t"/>
          <a:lstStyle/>
          <a:p>
            <a:pPr marL="0" indent="0">
              <a:lnSpc>
                <a:spcPts val="7450"/>
              </a:lnSpc>
              <a:buNone/>
            </a:pPr>
            <a:r>
              <a:rPr lang="en-US" sz="5950" dirty="0">
                <a:solidFill>
                  <a:srgbClr val="C6BFEE"/>
                </a:solidFill>
                <a:latin typeface="Prompt Medium" pitchFamily="34" charset="0"/>
                <a:ea typeface="Prompt Medium" pitchFamily="34" charset="-122"/>
                <a:cs typeface="Prompt Medium" pitchFamily="34" charset="-120"/>
              </a:rPr>
              <a:t>Thanks!</a:t>
            </a:r>
            <a:endParaRPr lang="en-US" sz="5950" dirty="0"/>
          </a:p>
        </p:txBody>
      </p:sp>
      <p:sp>
        <p:nvSpPr>
          <p:cNvPr id="4" name="Text 1"/>
          <p:cNvSpPr/>
          <p:nvPr/>
        </p:nvSpPr>
        <p:spPr>
          <a:xfrm>
            <a:off x="6339681" y="4192303"/>
            <a:ext cx="7415927"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Light" pitchFamily="34" charset="0"/>
                <a:ea typeface="Mukta Light" pitchFamily="34" charset="-122"/>
                <a:cs typeface="Mukta Light" pitchFamily="34" charset="-120"/>
              </a:rPr>
              <a:t>Do you have any questions? </a:t>
            </a:r>
            <a:endParaRPr lang="en-US" sz="1900" dirty="0"/>
          </a:p>
        </p:txBody>
      </p:sp>
      <p:sp>
        <p:nvSpPr>
          <p:cNvPr id="5" name="Text 2"/>
          <p:cNvSpPr/>
          <p:nvPr/>
        </p:nvSpPr>
        <p:spPr>
          <a:xfrm>
            <a:off x="6339681" y="4865006"/>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TP081761@mail.apu.edu.my 	(Email/MS Teams)</a:t>
            </a:r>
            <a:endParaRPr lang="en-US" sz="1900" dirty="0"/>
          </a:p>
        </p:txBody>
      </p:sp>
      <p:sp>
        <p:nvSpPr>
          <p:cNvPr id="7" name="Slide Number Placeholder 6">
            <a:extLst>
              <a:ext uri="{FF2B5EF4-FFF2-40B4-BE49-F238E27FC236}">
                <a16:creationId xmlns:a16="http://schemas.microsoft.com/office/drawing/2014/main" id="{87BEEB44-BB8A-296D-B0A6-6C98F5F8AB0B}"/>
              </a:ext>
            </a:extLst>
          </p:cNvPr>
          <p:cNvSpPr>
            <a:spLocks noGrp="1"/>
          </p:cNvSpPr>
          <p:nvPr>
            <p:ph type="sldNum" sz="quarter" idx="11"/>
          </p:nvPr>
        </p:nvSpPr>
        <p:spPr/>
        <p:txBody>
          <a:bodyPr/>
          <a:lstStyle/>
          <a:p>
            <a:fld id="{E3534682-61BD-471C-B96F-AB75D1C99445}" type="slidenum">
              <a:rPr lang="en-GB" smtClean="0"/>
              <a:pPr/>
              <a:t>17</a:t>
            </a:fld>
            <a:endParaRPr lang="en-GB"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3052" y="566468"/>
            <a:ext cx="3829407" cy="478631"/>
          </a:xfrm>
          <a:prstGeom prst="rect">
            <a:avLst/>
          </a:prstGeom>
          <a:noFill/>
          <a:ln/>
        </p:spPr>
        <p:txBody>
          <a:bodyPr wrap="none" lIns="0" tIns="0" rIns="0" bIns="0" rtlCol="0" anchor="t"/>
          <a:lstStyle/>
          <a:p>
            <a:pPr marL="0" indent="0">
              <a:lnSpc>
                <a:spcPts val="3750"/>
              </a:lnSpc>
              <a:buNone/>
            </a:pPr>
            <a:r>
              <a:rPr lang="en-US" sz="4300" dirty="0">
                <a:solidFill>
                  <a:srgbClr val="C6BFEE"/>
                </a:solidFill>
                <a:latin typeface="Prompt Medium" pitchFamily="34" charset="0"/>
                <a:ea typeface="Prompt Medium" pitchFamily="34" charset="-122"/>
                <a:cs typeface="Prompt Medium" pitchFamily="34" charset="-120"/>
              </a:rPr>
              <a:t>Project Outline</a:t>
            </a:r>
            <a:endParaRPr lang="en-US" sz="4300" dirty="0"/>
          </a:p>
        </p:txBody>
      </p:sp>
      <p:sp>
        <p:nvSpPr>
          <p:cNvPr id="3" name="Shape 1"/>
          <p:cNvSpPr/>
          <p:nvPr/>
        </p:nvSpPr>
        <p:spPr>
          <a:xfrm>
            <a:off x="603052" y="1583500"/>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4" name="Text 2"/>
          <p:cNvSpPr/>
          <p:nvPr/>
        </p:nvSpPr>
        <p:spPr>
          <a:xfrm>
            <a:off x="753904" y="1662438"/>
            <a:ext cx="85963"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1</a:t>
            </a:r>
            <a:endParaRPr lang="en-US" dirty="0"/>
          </a:p>
        </p:txBody>
      </p:sp>
      <p:sp>
        <p:nvSpPr>
          <p:cNvPr id="5" name="Text 3"/>
          <p:cNvSpPr/>
          <p:nvPr/>
        </p:nvSpPr>
        <p:spPr>
          <a:xfrm>
            <a:off x="1163003" y="1652950"/>
            <a:ext cx="1914644"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Title Refinement</a:t>
            </a:r>
            <a:endParaRPr lang="en-US" sz="1700" dirty="0"/>
          </a:p>
        </p:txBody>
      </p:sp>
      <p:sp>
        <p:nvSpPr>
          <p:cNvPr id="6" name="Shape 4"/>
          <p:cNvSpPr/>
          <p:nvPr/>
        </p:nvSpPr>
        <p:spPr>
          <a:xfrm>
            <a:off x="7401401" y="1583500"/>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7" name="Text 5"/>
          <p:cNvSpPr/>
          <p:nvPr/>
        </p:nvSpPr>
        <p:spPr>
          <a:xfrm>
            <a:off x="7527965" y="1662438"/>
            <a:ext cx="134422"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2</a:t>
            </a:r>
            <a:endParaRPr lang="en-US" dirty="0"/>
          </a:p>
        </p:txBody>
      </p:sp>
      <p:sp>
        <p:nvSpPr>
          <p:cNvPr id="8" name="Text 6"/>
          <p:cNvSpPr/>
          <p:nvPr/>
        </p:nvSpPr>
        <p:spPr>
          <a:xfrm>
            <a:off x="7961352" y="1652950"/>
            <a:ext cx="2786658"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The Problem: IoT Vulnerability</a:t>
            </a:r>
            <a:endParaRPr lang="en-US" sz="1700" dirty="0"/>
          </a:p>
        </p:txBody>
      </p:sp>
      <p:sp>
        <p:nvSpPr>
          <p:cNvPr id="9" name="Shape 7"/>
          <p:cNvSpPr/>
          <p:nvPr/>
        </p:nvSpPr>
        <p:spPr>
          <a:xfrm>
            <a:off x="603052" y="2531118"/>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10" name="Text 8"/>
          <p:cNvSpPr/>
          <p:nvPr/>
        </p:nvSpPr>
        <p:spPr>
          <a:xfrm>
            <a:off x="730210" y="2610057"/>
            <a:ext cx="133231"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3</a:t>
            </a:r>
            <a:endParaRPr lang="en-US" dirty="0"/>
          </a:p>
        </p:txBody>
      </p:sp>
      <p:sp>
        <p:nvSpPr>
          <p:cNvPr id="11" name="Text 9"/>
          <p:cNvSpPr/>
          <p:nvPr/>
        </p:nvSpPr>
        <p:spPr>
          <a:xfrm>
            <a:off x="1163003" y="2600568"/>
            <a:ext cx="2876193"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Traditional Security Limitations</a:t>
            </a:r>
            <a:endParaRPr lang="en-US" sz="1700" dirty="0"/>
          </a:p>
        </p:txBody>
      </p:sp>
      <p:sp>
        <p:nvSpPr>
          <p:cNvPr id="12" name="Shape 10"/>
          <p:cNvSpPr/>
          <p:nvPr/>
        </p:nvSpPr>
        <p:spPr>
          <a:xfrm>
            <a:off x="7401401" y="2531118"/>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13" name="Text 11"/>
          <p:cNvSpPr/>
          <p:nvPr/>
        </p:nvSpPr>
        <p:spPr>
          <a:xfrm>
            <a:off x="7525226" y="2610057"/>
            <a:ext cx="139898"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4</a:t>
            </a:r>
            <a:endParaRPr lang="en-US" dirty="0"/>
          </a:p>
        </p:txBody>
      </p:sp>
      <p:sp>
        <p:nvSpPr>
          <p:cNvPr id="14" name="Text 12"/>
          <p:cNvSpPr/>
          <p:nvPr/>
        </p:nvSpPr>
        <p:spPr>
          <a:xfrm>
            <a:off x="7961352" y="2600568"/>
            <a:ext cx="6066115" cy="478631"/>
          </a:xfrm>
          <a:prstGeom prst="rect">
            <a:avLst/>
          </a:prstGeom>
          <a:noFill/>
          <a:ln/>
        </p:spPr>
        <p:txBody>
          <a:bodyPr wrap="squar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The Solution: Lightweight Machine Learning and Anomaly Detection Techniques</a:t>
            </a:r>
            <a:endParaRPr lang="en-US" sz="1700" dirty="0"/>
          </a:p>
        </p:txBody>
      </p:sp>
      <p:sp>
        <p:nvSpPr>
          <p:cNvPr id="15" name="Shape 13"/>
          <p:cNvSpPr/>
          <p:nvPr/>
        </p:nvSpPr>
        <p:spPr>
          <a:xfrm>
            <a:off x="603052" y="3478737"/>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16" name="Text 14"/>
          <p:cNvSpPr/>
          <p:nvPr/>
        </p:nvSpPr>
        <p:spPr>
          <a:xfrm>
            <a:off x="730568" y="3557675"/>
            <a:ext cx="132636"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5</a:t>
            </a:r>
            <a:endParaRPr lang="en-US" dirty="0"/>
          </a:p>
        </p:txBody>
      </p:sp>
      <p:sp>
        <p:nvSpPr>
          <p:cNvPr id="17" name="Text 15"/>
          <p:cNvSpPr/>
          <p:nvPr/>
        </p:nvSpPr>
        <p:spPr>
          <a:xfrm>
            <a:off x="1163003" y="3548187"/>
            <a:ext cx="2479715"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Research Objectives (ROs)</a:t>
            </a:r>
            <a:endParaRPr lang="en-US" sz="1700" dirty="0"/>
          </a:p>
        </p:txBody>
      </p:sp>
      <p:sp>
        <p:nvSpPr>
          <p:cNvPr id="18" name="Shape 16"/>
          <p:cNvSpPr/>
          <p:nvPr/>
        </p:nvSpPr>
        <p:spPr>
          <a:xfrm>
            <a:off x="7401401" y="3478737"/>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19" name="Text 17"/>
          <p:cNvSpPr/>
          <p:nvPr/>
        </p:nvSpPr>
        <p:spPr>
          <a:xfrm>
            <a:off x="7524036" y="3557675"/>
            <a:ext cx="142280"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6</a:t>
            </a:r>
            <a:endParaRPr lang="en-US" dirty="0"/>
          </a:p>
        </p:txBody>
      </p:sp>
      <p:sp>
        <p:nvSpPr>
          <p:cNvPr id="20" name="Text 18"/>
          <p:cNvSpPr/>
          <p:nvPr/>
        </p:nvSpPr>
        <p:spPr>
          <a:xfrm>
            <a:off x="7961352" y="3548187"/>
            <a:ext cx="2044422"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Research Significance</a:t>
            </a:r>
            <a:endParaRPr lang="en-US" sz="1700" dirty="0"/>
          </a:p>
        </p:txBody>
      </p:sp>
      <p:sp>
        <p:nvSpPr>
          <p:cNvPr id="21" name="Shape 19"/>
          <p:cNvSpPr/>
          <p:nvPr/>
        </p:nvSpPr>
        <p:spPr>
          <a:xfrm>
            <a:off x="603052" y="4426355"/>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22" name="Text 20"/>
          <p:cNvSpPr/>
          <p:nvPr/>
        </p:nvSpPr>
        <p:spPr>
          <a:xfrm>
            <a:off x="734258" y="4505293"/>
            <a:ext cx="125254"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7</a:t>
            </a:r>
            <a:endParaRPr lang="en-US" dirty="0"/>
          </a:p>
        </p:txBody>
      </p:sp>
      <p:sp>
        <p:nvSpPr>
          <p:cNvPr id="23" name="Text 21"/>
          <p:cNvSpPr/>
          <p:nvPr/>
        </p:nvSpPr>
        <p:spPr>
          <a:xfrm>
            <a:off x="1163003" y="4495805"/>
            <a:ext cx="2156936"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Research Methodology</a:t>
            </a:r>
            <a:endParaRPr lang="en-US" sz="1700" dirty="0"/>
          </a:p>
        </p:txBody>
      </p:sp>
      <p:sp>
        <p:nvSpPr>
          <p:cNvPr id="24" name="Shape 22"/>
          <p:cNvSpPr/>
          <p:nvPr/>
        </p:nvSpPr>
        <p:spPr>
          <a:xfrm>
            <a:off x="7401401" y="4426355"/>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25" name="Text 23"/>
          <p:cNvSpPr/>
          <p:nvPr/>
        </p:nvSpPr>
        <p:spPr>
          <a:xfrm>
            <a:off x="7524869" y="4505293"/>
            <a:ext cx="140613"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8</a:t>
            </a:r>
            <a:endParaRPr lang="en-US" dirty="0"/>
          </a:p>
        </p:txBody>
      </p:sp>
      <p:sp>
        <p:nvSpPr>
          <p:cNvPr id="26" name="Text 24"/>
          <p:cNvSpPr/>
          <p:nvPr/>
        </p:nvSpPr>
        <p:spPr>
          <a:xfrm>
            <a:off x="7961352" y="4495805"/>
            <a:ext cx="3786188"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Data Sources, Collection, and Resources</a:t>
            </a:r>
            <a:endParaRPr lang="en-US" sz="1700" dirty="0"/>
          </a:p>
        </p:txBody>
      </p:sp>
      <p:sp>
        <p:nvSpPr>
          <p:cNvPr id="27" name="Shape 25"/>
          <p:cNvSpPr/>
          <p:nvPr/>
        </p:nvSpPr>
        <p:spPr>
          <a:xfrm>
            <a:off x="603052" y="5373973"/>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28" name="Text 26"/>
          <p:cNvSpPr/>
          <p:nvPr/>
        </p:nvSpPr>
        <p:spPr>
          <a:xfrm>
            <a:off x="725686" y="5452912"/>
            <a:ext cx="142280"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9</a:t>
            </a:r>
            <a:endParaRPr lang="en-US" dirty="0"/>
          </a:p>
        </p:txBody>
      </p:sp>
      <p:sp>
        <p:nvSpPr>
          <p:cNvPr id="29" name="Text 27"/>
          <p:cNvSpPr/>
          <p:nvPr/>
        </p:nvSpPr>
        <p:spPr>
          <a:xfrm>
            <a:off x="1163003" y="5443423"/>
            <a:ext cx="3533061"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Methodology Limitations &amp; Mitigation</a:t>
            </a:r>
            <a:endParaRPr lang="en-US" sz="1700" dirty="0"/>
          </a:p>
        </p:txBody>
      </p:sp>
      <p:sp>
        <p:nvSpPr>
          <p:cNvPr id="30" name="Shape 28"/>
          <p:cNvSpPr/>
          <p:nvPr/>
        </p:nvSpPr>
        <p:spPr>
          <a:xfrm>
            <a:off x="7401401" y="5373973"/>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31" name="Text 29"/>
          <p:cNvSpPr/>
          <p:nvPr/>
        </p:nvSpPr>
        <p:spPr>
          <a:xfrm>
            <a:off x="7473910" y="5452912"/>
            <a:ext cx="242649"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10</a:t>
            </a:r>
            <a:endParaRPr lang="en-US" dirty="0"/>
          </a:p>
        </p:txBody>
      </p:sp>
      <p:sp>
        <p:nvSpPr>
          <p:cNvPr id="32" name="Text 30"/>
          <p:cNvSpPr/>
          <p:nvPr/>
        </p:nvSpPr>
        <p:spPr>
          <a:xfrm>
            <a:off x="7961352" y="5443423"/>
            <a:ext cx="3143607"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Ethical and Safety Considerations</a:t>
            </a:r>
            <a:endParaRPr lang="en-US" sz="1700" dirty="0"/>
          </a:p>
        </p:txBody>
      </p:sp>
      <p:sp>
        <p:nvSpPr>
          <p:cNvPr id="33" name="Shape 31"/>
          <p:cNvSpPr/>
          <p:nvPr/>
        </p:nvSpPr>
        <p:spPr>
          <a:xfrm>
            <a:off x="603052" y="6321592"/>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34" name="Text 32"/>
          <p:cNvSpPr/>
          <p:nvPr/>
        </p:nvSpPr>
        <p:spPr>
          <a:xfrm>
            <a:off x="710922" y="6400530"/>
            <a:ext cx="171807"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11</a:t>
            </a:r>
            <a:endParaRPr lang="en-US" dirty="0"/>
          </a:p>
        </p:txBody>
      </p:sp>
      <p:sp>
        <p:nvSpPr>
          <p:cNvPr id="35" name="Text 33"/>
          <p:cNvSpPr/>
          <p:nvPr/>
        </p:nvSpPr>
        <p:spPr>
          <a:xfrm>
            <a:off x="1163003" y="6391042"/>
            <a:ext cx="2271713"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Research Plan (12-week)</a:t>
            </a:r>
            <a:endParaRPr lang="en-US" sz="1700" dirty="0"/>
          </a:p>
        </p:txBody>
      </p:sp>
      <p:sp>
        <p:nvSpPr>
          <p:cNvPr id="36" name="Shape 34"/>
          <p:cNvSpPr/>
          <p:nvPr/>
        </p:nvSpPr>
        <p:spPr>
          <a:xfrm>
            <a:off x="7401401" y="6321592"/>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37" name="Text 35"/>
          <p:cNvSpPr/>
          <p:nvPr/>
        </p:nvSpPr>
        <p:spPr>
          <a:xfrm>
            <a:off x="7485102" y="6400530"/>
            <a:ext cx="220266"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12</a:t>
            </a:r>
            <a:endParaRPr lang="en-US" dirty="0"/>
          </a:p>
        </p:txBody>
      </p:sp>
      <p:sp>
        <p:nvSpPr>
          <p:cNvPr id="38" name="Text 36"/>
          <p:cNvSpPr/>
          <p:nvPr/>
        </p:nvSpPr>
        <p:spPr>
          <a:xfrm>
            <a:off x="7961352" y="6391042"/>
            <a:ext cx="1914644"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Conclusion</a:t>
            </a:r>
            <a:endParaRPr lang="en-US" sz="1700" dirty="0"/>
          </a:p>
        </p:txBody>
      </p:sp>
      <p:sp>
        <p:nvSpPr>
          <p:cNvPr id="39" name="Shape 37"/>
          <p:cNvSpPr/>
          <p:nvPr/>
        </p:nvSpPr>
        <p:spPr>
          <a:xfrm>
            <a:off x="603052" y="7269210"/>
            <a:ext cx="387668" cy="387668"/>
          </a:xfrm>
          <a:prstGeom prst="roundRect">
            <a:avLst>
              <a:gd name="adj" fmla="val 18670"/>
            </a:avLst>
          </a:prstGeom>
          <a:solidFill>
            <a:srgbClr val="542C49"/>
          </a:solidFill>
          <a:ln w="7620">
            <a:solidFill>
              <a:srgbClr val="6D4562"/>
            </a:solidFill>
            <a:prstDash val="solid"/>
          </a:ln>
        </p:spPr>
        <p:txBody>
          <a:bodyPr/>
          <a:lstStyle/>
          <a:p>
            <a:endParaRPr lang="en-GB"/>
          </a:p>
        </p:txBody>
      </p:sp>
      <p:sp>
        <p:nvSpPr>
          <p:cNvPr id="40" name="Text 38"/>
          <p:cNvSpPr/>
          <p:nvPr/>
        </p:nvSpPr>
        <p:spPr>
          <a:xfrm>
            <a:off x="687229" y="7348149"/>
            <a:ext cx="219194" cy="229791"/>
          </a:xfrm>
          <a:prstGeom prst="rect">
            <a:avLst/>
          </a:prstGeom>
          <a:noFill/>
          <a:ln/>
        </p:spPr>
        <p:txBody>
          <a:bodyPr wrap="none" lIns="0" tIns="0" rIns="0" bIns="0" rtlCol="0" anchor="t"/>
          <a:lstStyle/>
          <a:p>
            <a:pPr marL="0" indent="0" algn="ctr">
              <a:lnSpc>
                <a:spcPts val="1800"/>
              </a:lnSpc>
              <a:buNone/>
            </a:pPr>
            <a:r>
              <a:rPr lang="en-US" dirty="0">
                <a:solidFill>
                  <a:srgbClr val="DAD8E9"/>
                </a:solidFill>
                <a:latin typeface="Prompt Medium" pitchFamily="34" charset="0"/>
                <a:ea typeface="Prompt Medium" pitchFamily="34" charset="-122"/>
                <a:cs typeface="Prompt Medium" pitchFamily="34" charset="-120"/>
              </a:rPr>
              <a:t>13</a:t>
            </a:r>
            <a:endParaRPr lang="en-US" dirty="0"/>
          </a:p>
        </p:txBody>
      </p:sp>
      <p:sp>
        <p:nvSpPr>
          <p:cNvPr id="41" name="Text 39"/>
          <p:cNvSpPr/>
          <p:nvPr/>
        </p:nvSpPr>
        <p:spPr>
          <a:xfrm>
            <a:off x="1163003" y="7338660"/>
            <a:ext cx="1914644" cy="239316"/>
          </a:xfrm>
          <a:prstGeom prst="rect">
            <a:avLst/>
          </a:prstGeom>
          <a:noFill/>
          <a:ln/>
        </p:spPr>
        <p:txBody>
          <a:bodyPr wrap="none" lIns="0" tIns="0" rIns="0" bIns="0" rtlCol="0" anchor="t"/>
          <a:lstStyle/>
          <a:p>
            <a:pPr marL="0" indent="0">
              <a:lnSpc>
                <a:spcPts val="1850"/>
              </a:lnSpc>
              <a:buNone/>
            </a:pPr>
            <a:r>
              <a:rPr lang="en-US" sz="1700" dirty="0">
                <a:solidFill>
                  <a:srgbClr val="DAD8E9"/>
                </a:solidFill>
                <a:latin typeface="Prompt Medium" pitchFamily="34" charset="0"/>
                <a:ea typeface="Prompt Medium" pitchFamily="34" charset="-122"/>
                <a:cs typeface="Prompt Medium" pitchFamily="34" charset="-120"/>
              </a:rPr>
              <a:t>References</a:t>
            </a:r>
            <a:endParaRPr lang="en-US" sz="1700" dirty="0"/>
          </a:p>
        </p:txBody>
      </p:sp>
      <p:sp>
        <p:nvSpPr>
          <p:cNvPr id="44" name="Slide Number Placeholder 43">
            <a:extLst>
              <a:ext uri="{FF2B5EF4-FFF2-40B4-BE49-F238E27FC236}">
                <a16:creationId xmlns:a16="http://schemas.microsoft.com/office/drawing/2014/main" id="{1392CFCF-843D-1600-8CF0-AB23FC85F844}"/>
              </a:ext>
            </a:extLst>
          </p:cNvPr>
          <p:cNvSpPr>
            <a:spLocks noGrp="1"/>
          </p:cNvSpPr>
          <p:nvPr>
            <p:ph type="sldNum" sz="quarter" idx="11"/>
          </p:nvPr>
        </p:nvSpPr>
        <p:spPr/>
        <p:txBody>
          <a:bodyPr/>
          <a:lstStyle/>
          <a:p>
            <a:fld id="{E3534682-61BD-471C-B96F-AB75D1C99445}" type="slidenum">
              <a:rPr lang="en-GB" smtClean="0"/>
              <a:pPr/>
              <a:t>2</a:t>
            </a:fld>
            <a:endParaRPr lang="en-GB"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9680" y="904673"/>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Title Refinement</a:t>
            </a:r>
            <a:endParaRPr lang="en-US" sz="4300" dirty="0">
              <a:solidFill>
                <a:srgbClr val="C6BFEE"/>
              </a:solidFill>
            </a:endParaRPr>
          </a:p>
        </p:txBody>
      </p:sp>
      <p:sp>
        <p:nvSpPr>
          <p:cNvPr id="3" name="Text 1"/>
          <p:cNvSpPr/>
          <p:nvPr/>
        </p:nvSpPr>
        <p:spPr>
          <a:xfrm>
            <a:off x="1556480" y="2623542"/>
            <a:ext cx="3899059" cy="411480"/>
          </a:xfrm>
          <a:prstGeom prst="rect">
            <a:avLst/>
          </a:prstGeom>
          <a:noFill/>
          <a:ln/>
        </p:spPr>
        <p:txBody>
          <a:bodyPr wrap="none" lIns="0" tIns="0" rIns="0" bIns="0" rtlCol="0" anchor="t"/>
          <a:lstStyle/>
          <a:p>
            <a:pPr marL="0" indent="0">
              <a:lnSpc>
                <a:spcPts val="3200"/>
              </a:lnSpc>
              <a:buNone/>
            </a:pPr>
            <a:r>
              <a:rPr lang="en-US" sz="2550" dirty="0">
                <a:solidFill>
                  <a:srgbClr val="C6BFEE"/>
                </a:solidFill>
                <a:latin typeface="Prompt Medium" pitchFamily="34" charset="0"/>
                <a:ea typeface="Prompt Medium" pitchFamily="34" charset="-122"/>
                <a:cs typeface="Prompt Medium" pitchFamily="34" charset="-120"/>
              </a:rPr>
              <a:t>Previous Proposed Title:</a:t>
            </a:r>
            <a:endParaRPr lang="en-US" sz="2550" dirty="0">
              <a:solidFill>
                <a:srgbClr val="C6BFEE"/>
              </a:solidFill>
            </a:endParaRPr>
          </a:p>
        </p:txBody>
      </p:sp>
      <p:sp>
        <p:nvSpPr>
          <p:cNvPr id="4" name="Text 2"/>
          <p:cNvSpPr/>
          <p:nvPr/>
        </p:nvSpPr>
        <p:spPr>
          <a:xfrm>
            <a:off x="1556480" y="3281839"/>
            <a:ext cx="4112800" cy="1336170"/>
          </a:xfrm>
          <a:prstGeom prst="rect">
            <a:avLst/>
          </a:prstGeom>
          <a:noFill/>
          <a:ln/>
        </p:spPr>
        <p:txBody>
          <a:bodyPr wrap="square" lIns="0" tIns="0" rIns="0" bIns="0" rtlCol="0" anchor="t"/>
          <a:lstStyle/>
          <a:p>
            <a:pPr marL="0" indent="0">
              <a:lnSpc>
                <a:spcPts val="3100"/>
              </a:lnSpc>
              <a:buNone/>
            </a:pPr>
            <a:r>
              <a:rPr lang="en-US" sz="1700" dirty="0">
                <a:solidFill>
                  <a:srgbClr val="DAD8E9"/>
                </a:solidFill>
                <a:latin typeface="Mukta Light" pitchFamily="34" charset="0"/>
                <a:ea typeface="Mukta Light" pitchFamily="34" charset="-122"/>
                <a:cs typeface="Mukta Light" pitchFamily="34" charset="-120"/>
              </a:rPr>
              <a:t>Analysis of Wi-Fi Vulnerabilities Leading to Denial-of-Service Attacks and Mitigation Strategies</a:t>
            </a:r>
            <a:endParaRPr lang="en-US" sz="1700" dirty="0"/>
          </a:p>
        </p:txBody>
      </p:sp>
      <p:sp>
        <p:nvSpPr>
          <p:cNvPr id="5" name="Text 3"/>
          <p:cNvSpPr/>
          <p:nvPr/>
        </p:nvSpPr>
        <p:spPr>
          <a:xfrm>
            <a:off x="8961120" y="2617423"/>
            <a:ext cx="3736896" cy="411480"/>
          </a:xfrm>
          <a:prstGeom prst="rect">
            <a:avLst/>
          </a:prstGeom>
          <a:noFill/>
          <a:ln/>
        </p:spPr>
        <p:txBody>
          <a:bodyPr wrap="none" lIns="0" tIns="0" rIns="0" bIns="0" rtlCol="0" anchor="t"/>
          <a:lstStyle/>
          <a:p>
            <a:pPr marL="0" indent="0">
              <a:lnSpc>
                <a:spcPts val="3200"/>
              </a:lnSpc>
              <a:buNone/>
            </a:pPr>
            <a:r>
              <a:rPr lang="en-US" sz="2550" dirty="0">
                <a:solidFill>
                  <a:srgbClr val="C6BFEE"/>
                </a:solidFill>
                <a:latin typeface="Prompt Medium" pitchFamily="34" charset="0"/>
                <a:ea typeface="Prompt Medium" pitchFamily="34" charset="-122"/>
                <a:cs typeface="Prompt Medium" pitchFamily="34" charset="-120"/>
              </a:rPr>
              <a:t>Current Proposed Title:</a:t>
            </a:r>
            <a:endParaRPr lang="en-US" sz="2550" dirty="0"/>
          </a:p>
        </p:txBody>
      </p:sp>
      <p:sp>
        <p:nvSpPr>
          <p:cNvPr id="6" name="Text 4"/>
          <p:cNvSpPr/>
          <p:nvPr/>
        </p:nvSpPr>
        <p:spPr>
          <a:xfrm>
            <a:off x="8961120" y="3275720"/>
            <a:ext cx="4112800" cy="790099"/>
          </a:xfrm>
          <a:prstGeom prst="rect">
            <a:avLst/>
          </a:prstGeom>
          <a:noFill/>
          <a:ln/>
        </p:spPr>
        <p:txBody>
          <a:bodyPr wrap="square" lIns="0" tIns="0" rIns="0" bIns="0" rtlCol="0" anchor="t"/>
          <a:lstStyle/>
          <a:p>
            <a:pPr marL="0" indent="0">
              <a:lnSpc>
                <a:spcPts val="3100"/>
              </a:lnSpc>
              <a:buNone/>
            </a:pPr>
            <a:r>
              <a:rPr lang="en-US" sz="1700" dirty="0">
                <a:solidFill>
                  <a:srgbClr val="DAD8E9"/>
                </a:solidFill>
                <a:latin typeface="Mukta Light" pitchFamily="34" charset="0"/>
                <a:ea typeface="Mukta Light" pitchFamily="34" charset="-122"/>
                <a:cs typeface="Mukta Light" pitchFamily="34" charset="-120"/>
              </a:rPr>
              <a:t>A Framework for Real-Time Detection of Wi-Fi DoS Attacks in IoT Environments</a:t>
            </a:r>
            <a:endParaRPr lang="en-US" sz="1700" dirty="0"/>
          </a:p>
        </p:txBody>
      </p:sp>
      <p:sp>
        <p:nvSpPr>
          <p:cNvPr id="7" name="Text 5"/>
          <p:cNvSpPr/>
          <p:nvPr/>
        </p:nvSpPr>
        <p:spPr>
          <a:xfrm>
            <a:off x="5669280" y="4813114"/>
            <a:ext cx="3291840" cy="411480"/>
          </a:xfrm>
          <a:prstGeom prst="rect">
            <a:avLst/>
          </a:prstGeom>
          <a:noFill/>
          <a:ln/>
        </p:spPr>
        <p:txBody>
          <a:bodyPr wrap="none" lIns="0" tIns="0" rIns="0" bIns="0" rtlCol="0" anchor="t"/>
          <a:lstStyle/>
          <a:p>
            <a:pPr marL="0" indent="0" algn="ctr">
              <a:lnSpc>
                <a:spcPts val="3200"/>
              </a:lnSpc>
              <a:buNone/>
            </a:pPr>
            <a:r>
              <a:rPr lang="en-US" sz="2550" dirty="0">
                <a:solidFill>
                  <a:srgbClr val="C6BFEE"/>
                </a:solidFill>
                <a:latin typeface="Prompt Medium" pitchFamily="34" charset="0"/>
                <a:ea typeface="Prompt Medium" pitchFamily="34" charset="-122"/>
                <a:cs typeface="Prompt Medium" pitchFamily="34" charset="-120"/>
              </a:rPr>
              <a:t>Justification:</a:t>
            </a:r>
            <a:endParaRPr lang="en-US" sz="2550" dirty="0"/>
          </a:p>
        </p:txBody>
      </p:sp>
      <p:sp>
        <p:nvSpPr>
          <p:cNvPr id="8" name="Text 6"/>
          <p:cNvSpPr/>
          <p:nvPr/>
        </p:nvSpPr>
        <p:spPr>
          <a:xfrm>
            <a:off x="864037" y="5446157"/>
            <a:ext cx="12902327" cy="395049"/>
          </a:xfrm>
          <a:prstGeom prst="rect">
            <a:avLst/>
          </a:prstGeom>
          <a:noFill/>
          <a:ln/>
        </p:spPr>
        <p:txBody>
          <a:bodyPr wrap="none" lIns="0" tIns="0" rIns="0" bIns="0" rtlCol="0" anchor="t"/>
          <a:lstStyle/>
          <a:p>
            <a:pPr marL="0" indent="0">
              <a:lnSpc>
                <a:spcPts val="3100"/>
              </a:lnSpc>
              <a:buNone/>
            </a:pPr>
            <a:r>
              <a:rPr lang="en-US" sz="1700" dirty="0">
                <a:solidFill>
                  <a:srgbClr val="DAD8E9"/>
                </a:solidFill>
                <a:latin typeface="Mukta Light" pitchFamily="34" charset="0"/>
                <a:ea typeface="Mukta Light" pitchFamily="34" charset="-122"/>
                <a:cs typeface="Mukta Light" pitchFamily="34" charset="-120"/>
              </a:rPr>
              <a:t>The </a:t>
            </a:r>
            <a:r>
              <a:rPr lang="en-US" sz="1700" u="sng" dirty="0">
                <a:solidFill>
                  <a:srgbClr val="DAD8E9"/>
                </a:solidFill>
                <a:latin typeface="Mukta Light" pitchFamily="34" charset="0"/>
                <a:ea typeface="Mukta Light" pitchFamily="34" charset="-122"/>
                <a:cs typeface="Mukta Light" pitchFamily="34" charset="-120"/>
              </a:rPr>
              <a:t>previous title</a:t>
            </a:r>
            <a:r>
              <a:rPr lang="en-US" sz="1700" dirty="0">
                <a:solidFill>
                  <a:srgbClr val="DAD8E9"/>
                </a:solidFill>
                <a:latin typeface="Mukta Light" pitchFamily="34" charset="0"/>
                <a:ea typeface="Mukta Light" pitchFamily="34" charset="-122"/>
                <a:cs typeface="Mukta Light" pitchFamily="34" charset="-120"/>
              </a:rPr>
              <a:t> is broad and generic, lacking specificity about the context and the proposed solution.</a:t>
            </a:r>
            <a:endParaRPr lang="en-US" sz="1700" dirty="0"/>
          </a:p>
        </p:txBody>
      </p:sp>
      <p:sp>
        <p:nvSpPr>
          <p:cNvPr id="9" name="Text 7"/>
          <p:cNvSpPr/>
          <p:nvPr/>
        </p:nvSpPr>
        <p:spPr>
          <a:xfrm>
            <a:off x="864037" y="6118860"/>
            <a:ext cx="12902327" cy="790099"/>
          </a:xfrm>
          <a:prstGeom prst="rect">
            <a:avLst/>
          </a:prstGeom>
          <a:noFill/>
          <a:ln/>
        </p:spPr>
        <p:txBody>
          <a:bodyPr wrap="square" lIns="0" tIns="0" rIns="0" bIns="0" rtlCol="0" anchor="t"/>
          <a:lstStyle/>
          <a:p>
            <a:pPr marL="0" indent="0">
              <a:lnSpc>
                <a:spcPts val="3100"/>
              </a:lnSpc>
              <a:buNone/>
            </a:pPr>
            <a:r>
              <a:rPr lang="en-US" sz="1600" dirty="0">
                <a:solidFill>
                  <a:srgbClr val="DAD8E9"/>
                </a:solidFill>
                <a:latin typeface="Mukta Light" pitchFamily="34" charset="0"/>
                <a:ea typeface="Mukta Light" pitchFamily="34" charset="-122"/>
                <a:cs typeface="Mukta Light" pitchFamily="34" charset="-120"/>
              </a:rPr>
              <a:t>The </a:t>
            </a:r>
            <a:r>
              <a:rPr lang="en-US" sz="1600" u="sng" dirty="0">
                <a:solidFill>
                  <a:srgbClr val="DAD8E9"/>
                </a:solidFill>
                <a:latin typeface="Mukta Light" pitchFamily="34" charset="0"/>
                <a:ea typeface="Mukta Light" pitchFamily="34" charset="-122"/>
                <a:cs typeface="Mukta Light" pitchFamily="34" charset="-120"/>
              </a:rPr>
              <a:t>revised title</a:t>
            </a:r>
            <a:r>
              <a:rPr lang="en-US" sz="1600" dirty="0">
                <a:solidFill>
                  <a:srgbClr val="DAD8E9"/>
                </a:solidFill>
                <a:latin typeface="Mukta Light" pitchFamily="34" charset="0"/>
                <a:ea typeface="Mukta Light" pitchFamily="34" charset="-122"/>
                <a:cs typeface="Mukta Light" pitchFamily="34" charset="-120"/>
              </a:rPr>
              <a:t> narrows the scope to IoT systems, emphasizes the development of a practical framework, and highlights the focus on real-time detection, better aligning with the research’s technical contribution and application.</a:t>
            </a:r>
            <a:endParaRPr lang="en-US" sz="1600" dirty="0"/>
          </a:p>
        </p:txBody>
      </p:sp>
      <p:sp>
        <p:nvSpPr>
          <p:cNvPr id="12" name="Arrow: Right 11">
            <a:extLst>
              <a:ext uri="{FF2B5EF4-FFF2-40B4-BE49-F238E27FC236}">
                <a16:creationId xmlns:a16="http://schemas.microsoft.com/office/drawing/2014/main" id="{918404AE-743C-EFE9-46D9-8C5D74BA10EB}"/>
              </a:ext>
            </a:extLst>
          </p:cNvPr>
          <p:cNvSpPr/>
          <p:nvPr/>
        </p:nvSpPr>
        <p:spPr>
          <a:xfrm>
            <a:off x="6687801" y="3275720"/>
            <a:ext cx="1254797" cy="411481"/>
          </a:xfrm>
          <a:prstGeom prst="rightArrow">
            <a:avLst/>
          </a:prstGeom>
          <a:solidFill>
            <a:srgbClr val="C6BF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Slide Number Placeholder 12">
            <a:extLst>
              <a:ext uri="{FF2B5EF4-FFF2-40B4-BE49-F238E27FC236}">
                <a16:creationId xmlns:a16="http://schemas.microsoft.com/office/drawing/2014/main" id="{4DECF6F4-A681-EA53-49BF-E0DDBC73C0CC}"/>
              </a:ext>
            </a:extLst>
          </p:cNvPr>
          <p:cNvSpPr>
            <a:spLocks noGrp="1"/>
          </p:cNvSpPr>
          <p:nvPr>
            <p:ph type="sldNum" sz="quarter" idx="11"/>
          </p:nvPr>
        </p:nvSpPr>
        <p:spPr/>
        <p:txBody>
          <a:bodyPr/>
          <a:lstStyle/>
          <a:p>
            <a:fld id="{E3534682-61BD-471C-B96F-AB75D1C99445}" type="slidenum">
              <a:rPr lang="en-GB" smtClean="0"/>
              <a:pPr/>
              <a:t>3</a:t>
            </a:fld>
            <a:endParaRPr lang="en-GB"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41D76-8DCF-13B2-2F3A-A33911E0166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E159CAB-87FD-82BA-1E26-CFFCABC2CCFB}"/>
              </a:ext>
            </a:extLst>
          </p:cNvPr>
          <p:cNvSpPr/>
          <p:nvPr/>
        </p:nvSpPr>
        <p:spPr>
          <a:xfrm>
            <a:off x="864037" y="1782669"/>
            <a:ext cx="7990403"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The Problem: IoT Vulnerability</a:t>
            </a:r>
            <a:endParaRPr lang="en-US" sz="4300" dirty="0"/>
          </a:p>
        </p:txBody>
      </p:sp>
      <p:sp>
        <p:nvSpPr>
          <p:cNvPr id="3" name="Text 1">
            <a:extLst>
              <a:ext uri="{FF2B5EF4-FFF2-40B4-BE49-F238E27FC236}">
                <a16:creationId xmlns:a16="http://schemas.microsoft.com/office/drawing/2014/main" id="{F8673CDF-7F7C-81CD-A5CE-F30EBF68E5C0}"/>
              </a:ext>
            </a:extLst>
          </p:cNvPr>
          <p:cNvSpPr/>
          <p:nvPr/>
        </p:nvSpPr>
        <p:spPr>
          <a:xfrm>
            <a:off x="864037" y="3372683"/>
            <a:ext cx="2836545"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Resource Constraints</a:t>
            </a:r>
            <a:endParaRPr lang="en-US" sz="2150" dirty="0"/>
          </a:p>
        </p:txBody>
      </p:sp>
      <p:sp>
        <p:nvSpPr>
          <p:cNvPr id="4" name="Text 2">
            <a:extLst>
              <a:ext uri="{FF2B5EF4-FFF2-40B4-BE49-F238E27FC236}">
                <a16:creationId xmlns:a16="http://schemas.microsoft.com/office/drawing/2014/main" id="{7D3764A4-47A4-F994-D7B6-0182B7F1E2CF}"/>
              </a:ext>
            </a:extLst>
          </p:cNvPr>
          <p:cNvSpPr/>
          <p:nvPr/>
        </p:nvSpPr>
        <p:spPr>
          <a:xfrm>
            <a:off x="864037" y="3962400"/>
            <a:ext cx="3898821" cy="1975247"/>
          </a:xfrm>
          <a:prstGeom prst="rect">
            <a:avLst/>
          </a:prstGeom>
          <a:noFill/>
          <a:ln/>
        </p:spPr>
        <p:txBody>
          <a:bodyPr wrap="square" lIns="0" tIns="0" rIns="0" bIns="0" rtlCol="0" anchor="t"/>
          <a:lstStyle/>
          <a:p>
            <a:pPr marL="0" indent="0">
              <a:lnSpc>
                <a:spcPts val="3100"/>
              </a:lnSpc>
              <a:buNone/>
            </a:pPr>
            <a:r>
              <a:rPr lang="en-US" sz="1700" dirty="0">
                <a:solidFill>
                  <a:srgbClr val="DAD8E9"/>
                </a:solidFill>
                <a:latin typeface="Mukta Light" pitchFamily="34" charset="0"/>
                <a:ea typeface="Mukta Light" pitchFamily="34" charset="-122"/>
                <a:cs typeface="Mukta Light" pitchFamily="34" charset="-120"/>
              </a:rPr>
              <a:t>IoT devices have limited processing power, memory, and battery life, making it difficult to implement traditional security measures (Agbedanu et al., 2022).</a:t>
            </a:r>
            <a:endParaRPr lang="en-US" sz="1700" dirty="0"/>
          </a:p>
        </p:txBody>
      </p:sp>
      <p:sp>
        <p:nvSpPr>
          <p:cNvPr id="5" name="Text 3">
            <a:extLst>
              <a:ext uri="{FF2B5EF4-FFF2-40B4-BE49-F238E27FC236}">
                <a16:creationId xmlns:a16="http://schemas.microsoft.com/office/drawing/2014/main" id="{3237931C-4F06-282C-DE45-8E58E0705E80}"/>
              </a:ext>
            </a:extLst>
          </p:cNvPr>
          <p:cNvSpPr/>
          <p:nvPr/>
        </p:nvSpPr>
        <p:spPr>
          <a:xfrm>
            <a:off x="5372695" y="3372683"/>
            <a:ext cx="2994303"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Heterogeneous Traffic</a:t>
            </a:r>
            <a:endParaRPr lang="en-US" sz="2150" dirty="0"/>
          </a:p>
        </p:txBody>
      </p:sp>
      <p:sp>
        <p:nvSpPr>
          <p:cNvPr id="6" name="Text 4">
            <a:extLst>
              <a:ext uri="{FF2B5EF4-FFF2-40B4-BE49-F238E27FC236}">
                <a16:creationId xmlns:a16="http://schemas.microsoft.com/office/drawing/2014/main" id="{C026E85A-B52E-B8F0-CE1A-E68CD3BBC9EB}"/>
              </a:ext>
            </a:extLst>
          </p:cNvPr>
          <p:cNvSpPr/>
          <p:nvPr/>
        </p:nvSpPr>
        <p:spPr>
          <a:xfrm>
            <a:off x="5372695" y="3962400"/>
            <a:ext cx="3900130" cy="1975247"/>
          </a:xfrm>
          <a:prstGeom prst="rect">
            <a:avLst/>
          </a:prstGeom>
          <a:noFill/>
          <a:ln/>
        </p:spPr>
        <p:txBody>
          <a:bodyPr wrap="square" lIns="0" tIns="0" rIns="0" bIns="0" rtlCol="0" anchor="t"/>
          <a:lstStyle/>
          <a:p>
            <a:pPr marL="0" indent="0">
              <a:lnSpc>
                <a:spcPts val="3100"/>
              </a:lnSpc>
              <a:buNone/>
            </a:pPr>
            <a:r>
              <a:rPr lang="en-US" sz="1700" dirty="0">
                <a:solidFill>
                  <a:srgbClr val="DAD8E9"/>
                </a:solidFill>
                <a:latin typeface="Mukta Light" pitchFamily="34" charset="0"/>
                <a:ea typeface="Mukta Light" pitchFamily="34" charset="-122"/>
                <a:cs typeface="Mukta Light" pitchFamily="34" charset="-120"/>
              </a:rPr>
              <a:t>The diverse communication protocols used by IoT devices create complex network traffic patterns, making it challenging to identify malicious activity (Altulaihan et al., 2024).</a:t>
            </a:r>
            <a:endParaRPr lang="en-US" sz="1700" dirty="0"/>
          </a:p>
        </p:txBody>
      </p:sp>
      <p:sp>
        <p:nvSpPr>
          <p:cNvPr id="7" name="Text 5">
            <a:extLst>
              <a:ext uri="{FF2B5EF4-FFF2-40B4-BE49-F238E27FC236}">
                <a16:creationId xmlns:a16="http://schemas.microsoft.com/office/drawing/2014/main" id="{D67E86AC-CC42-8A4A-C8E9-B49539FD18B4}"/>
              </a:ext>
            </a:extLst>
          </p:cNvPr>
          <p:cNvSpPr/>
          <p:nvPr/>
        </p:nvSpPr>
        <p:spPr>
          <a:xfrm>
            <a:off x="9882664" y="3372683"/>
            <a:ext cx="3032998"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Integration Challenges</a:t>
            </a:r>
            <a:endParaRPr lang="en-US" sz="2150" dirty="0"/>
          </a:p>
        </p:txBody>
      </p:sp>
      <p:sp>
        <p:nvSpPr>
          <p:cNvPr id="8" name="Text 6">
            <a:extLst>
              <a:ext uri="{FF2B5EF4-FFF2-40B4-BE49-F238E27FC236}">
                <a16:creationId xmlns:a16="http://schemas.microsoft.com/office/drawing/2014/main" id="{E15CE100-FC16-8AB1-D003-5DB5AD593517}"/>
              </a:ext>
            </a:extLst>
          </p:cNvPr>
          <p:cNvSpPr/>
          <p:nvPr/>
        </p:nvSpPr>
        <p:spPr>
          <a:xfrm>
            <a:off x="9882664" y="3962400"/>
            <a:ext cx="3898821" cy="1975247"/>
          </a:xfrm>
          <a:prstGeom prst="rect">
            <a:avLst/>
          </a:prstGeom>
          <a:noFill/>
          <a:ln/>
        </p:spPr>
        <p:txBody>
          <a:bodyPr wrap="square" lIns="0" tIns="0" rIns="0" bIns="0" rtlCol="0" anchor="t"/>
          <a:lstStyle/>
          <a:p>
            <a:pPr marL="0" indent="0">
              <a:lnSpc>
                <a:spcPts val="3100"/>
              </a:lnSpc>
              <a:buNone/>
            </a:pPr>
            <a:r>
              <a:rPr lang="en-US" sz="1700" dirty="0">
                <a:solidFill>
                  <a:srgbClr val="DAD8E9"/>
                </a:solidFill>
                <a:latin typeface="Mukta Light" pitchFamily="34" charset="0"/>
                <a:ea typeface="Mukta Light" pitchFamily="34" charset="-122"/>
                <a:cs typeface="Mukta Light" pitchFamily="34" charset="-120"/>
              </a:rPr>
              <a:t>Combining security tools into a unified system</a:t>
            </a:r>
            <a:r>
              <a:rPr lang="en-US" sz="1700" b="1" dirty="0">
                <a:solidFill>
                  <a:srgbClr val="DAD8E9"/>
                </a:solidFill>
                <a:latin typeface="Mukta Light" pitchFamily="34" charset="0"/>
                <a:ea typeface="Mukta Light" pitchFamily="34" charset="-122"/>
                <a:cs typeface="Mukta Light" pitchFamily="34" charset="-120"/>
              </a:rPr>
              <a:t> </a:t>
            </a:r>
            <a:r>
              <a:rPr lang="en-US" sz="1700" dirty="0">
                <a:solidFill>
                  <a:srgbClr val="DAD8E9"/>
                </a:solidFill>
                <a:latin typeface="Mukta Light" pitchFamily="34" charset="0"/>
                <a:ea typeface="Mukta Light" pitchFamily="34" charset="-122"/>
                <a:cs typeface="Mukta Light" pitchFamily="34" charset="-120"/>
              </a:rPr>
              <a:t>for IoT is difficult due to high diversity of IoT devices and applications, with no universal solution available (Kim, 2024).</a:t>
            </a:r>
            <a:endParaRPr lang="en-US" sz="1700" dirty="0"/>
          </a:p>
        </p:txBody>
      </p:sp>
      <p:sp>
        <p:nvSpPr>
          <p:cNvPr id="9" name="Slide Number Placeholder 8">
            <a:extLst>
              <a:ext uri="{FF2B5EF4-FFF2-40B4-BE49-F238E27FC236}">
                <a16:creationId xmlns:a16="http://schemas.microsoft.com/office/drawing/2014/main" id="{491E09A5-9465-C0FD-A752-8B2F3CC3C50D}"/>
              </a:ext>
            </a:extLst>
          </p:cNvPr>
          <p:cNvSpPr>
            <a:spLocks noGrp="1"/>
          </p:cNvSpPr>
          <p:nvPr>
            <p:ph type="sldNum" sz="quarter" idx="11"/>
          </p:nvPr>
        </p:nvSpPr>
        <p:spPr/>
        <p:txBody>
          <a:bodyPr/>
          <a:lstStyle/>
          <a:p>
            <a:fld id="{E3534682-61BD-471C-B96F-AB75D1C99445}" type="slidenum">
              <a:rPr lang="en-GB" smtClean="0"/>
              <a:pPr/>
              <a:t>4</a:t>
            </a:fld>
            <a:endParaRPr lang="en-GB" dirty="0"/>
          </a:p>
        </p:txBody>
      </p:sp>
    </p:spTree>
    <p:extLst>
      <p:ext uri="{BB962C8B-B14F-4D97-AF65-F5344CB8AC3E}">
        <p14:creationId xmlns:p14="http://schemas.microsoft.com/office/powerpoint/2010/main" val="42915565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771525"/>
            <a:ext cx="7415927" cy="1371600"/>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Traditional Security Limitations</a:t>
            </a:r>
            <a:endParaRPr lang="en-US" sz="4300" dirty="0"/>
          </a:p>
        </p:txBody>
      </p:sp>
      <p:sp>
        <p:nvSpPr>
          <p:cNvPr id="4" name="Shape 1"/>
          <p:cNvSpPr/>
          <p:nvPr/>
        </p:nvSpPr>
        <p:spPr>
          <a:xfrm>
            <a:off x="864037" y="2791063"/>
            <a:ext cx="555427" cy="555427"/>
          </a:xfrm>
          <a:prstGeom prst="roundRect">
            <a:avLst>
              <a:gd name="adj" fmla="val 18669"/>
            </a:avLst>
          </a:prstGeom>
          <a:solidFill>
            <a:srgbClr val="542C49"/>
          </a:solidFill>
          <a:ln w="15240">
            <a:solidFill>
              <a:srgbClr val="6D4562"/>
            </a:solidFill>
            <a:prstDash val="solid"/>
          </a:ln>
        </p:spPr>
        <p:txBody>
          <a:bodyPr/>
          <a:lstStyle/>
          <a:p>
            <a:endParaRPr lang="en-GB"/>
          </a:p>
        </p:txBody>
      </p:sp>
      <p:sp>
        <p:nvSpPr>
          <p:cNvPr id="5" name="Text 2"/>
          <p:cNvSpPr/>
          <p:nvPr/>
        </p:nvSpPr>
        <p:spPr>
          <a:xfrm>
            <a:off x="1080135" y="2904173"/>
            <a:ext cx="123111"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1</a:t>
            </a:r>
            <a:endParaRPr lang="en-US" sz="2550" dirty="0"/>
          </a:p>
        </p:txBody>
      </p:sp>
      <p:sp>
        <p:nvSpPr>
          <p:cNvPr id="6" name="Text 3"/>
          <p:cNvSpPr/>
          <p:nvPr/>
        </p:nvSpPr>
        <p:spPr>
          <a:xfrm>
            <a:off x="1666280" y="279106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Post-Event Analysis</a:t>
            </a:r>
            <a:endParaRPr lang="en-US" sz="2150" dirty="0"/>
          </a:p>
        </p:txBody>
      </p:sp>
      <p:sp>
        <p:nvSpPr>
          <p:cNvPr id="7" name="Text 4"/>
          <p:cNvSpPr/>
          <p:nvPr/>
        </p:nvSpPr>
        <p:spPr>
          <a:xfrm>
            <a:off x="1666280" y="3282077"/>
            <a:ext cx="2782372" cy="2370296"/>
          </a:xfrm>
          <a:prstGeom prst="rect">
            <a:avLst/>
          </a:prstGeom>
          <a:noFill/>
          <a:ln/>
        </p:spPr>
        <p:txBody>
          <a:bodyPr wrap="square" lIns="0" tIns="0" rIns="0" bIns="0" rtlCol="0" anchor="t"/>
          <a:lstStyle/>
          <a:p>
            <a:pPr marL="0" indent="0">
              <a:lnSpc>
                <a:spcPts val="3100"/>
              </a:lnSpc>
              <a:buNone/>
            </a:pPr>
            <a:r>
              <a:rPr lang="en-US" sz="1700" dirty="0">
                <a:solidFill>
                  <a:srgbClr val="DAD8E9"/>
                </a:solidFill>
                <a:latin typeface="Mukta Light" pitchFamily="34" charset="0"/>
                <a:ea typeface="Mukta Light" pitchFamily="34" charset="-122"/>
                <a:cs typeface="Mukta Light" pitchFamily="34" charset="-120"/>
              </a:rPr>
              <a:t>Traditional IDS rely on post-event analysis, leading to delayed responses and prolonged network disruptions (Rani et al., 2024).</a:t>
            </a:r>
            <a:endParaRPr lang="en-US" sz="1700" dirty="0"/>
          </a:p>
        </p:txBody>
      </p:sp>
      <p:sp>
        <p:nvSpPr>
          <p:cNvPr id="8" name="Shape 5"/>
          <p:cNvSpPr/>
          <p:nvPr/>
        </p:nvSpPr>
        <p:spPr>
          <a:xfrm>
            <a:off x="4695468" y="2791063"/>
            <a:ext cx="555427" cy="555427"/>
          </a:xfrm>
          <a:prstGeom prst="roundRect">
            <a:avLst>
              <a:gd name="adj" fmla="val 18669"/>
            </a:avLst>
          </a:prstGeom>
          <a:solidFill>
            <a:srgbClr val="542C49"/>
          </a:solidFill>
          <a:ln w="15240">
            <a:solidFill>
              <a:srgbClr val="6D4562"/>
            </a:solidFill>
            <a:prstDash val="solid"/>
          </a:ln>
        </p:spPr>
        <p:txBody>
          <a:bodyPr/>
          <a:lstStyle/>
          <a:p>
            <a:endParaRPr lang="en-GB"/>
          </a:p>
        </p:txBody>
      </p:sp>
      <p:sp>
        <p:nvSpPr>
          <p:cNvPr id="9" name="Text 6"/>
          <p:cNvSpPr/>
          <p:nvPr/>
        </p:nvSpPr>
        <p:spPr>
          <a:xfrm>
            <a:off x="4876919" y="2904173"/>
            <a:ext cx="192524"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2</a:t>
            </a:r>
            <a:endParaRPr lang="en-US" sz="2550" dirty="0"/>
          </a:p>
        </p:txBody>
      </p:sp>
      <p:sp>
        <p:nvSpPr>
          <p:cNvPr id="10" name="Text 7"/>
          <p:cNvSpPr/>
          <p:nvPr/>
        </p:nvSpPr>
        <p:spPr>
          <a:xfrm>
            <a:off x="5497711" y="279106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Resource Intensive</a:t>
            </a:r>
            <a:endParaRPr lang="en-US" sz="2150" dirty="0"/>
          </a:p>
        </p:txBody>
      </p:sp>
      <p:sp>
        <p:nvSpPr>
          <p:cNvPr id="11" name="Text 8"/>
          <p:cNvSpPr/>
          <p:nvPr/>
        </p:nvSpPr>
        <p:spPr>
          <a:xfrm>
            <a:off x="5497711" y="3282077"/>
            <a:ext cx="2782372" cy="2370296"/>
          </a:xfrm>
          <a:prstGeom prst="rect">
            <a:avLst/>
          </a:prstGeom>
          <a:noFill/>
          <a:ln/>
        </p:spPr>
        <p:txBody>
          <a:bodyPr wrap="square" lIns="0" tIns="0" rIns="0" bIns="0" rtlCol="0" anchor="t"/>
          <a:lstStyle/>
          <a:p>
            <a:pPr marL="0" indent="0">
              <a:lnSpc>
                <a:spcPts val="3100"/>
              </a:lnSpc>
              <a:buNone/>
            </a:pPr>
            <a:r>
              <a:rPr lang="en-US" sz="1700" dirty="0">
                <a:solidFill>
                  <a:srgbClr val="DAD8E9"/>
                </a:solidFill>
                <a:latin typeface="Mukta Light" pitchFamily="34" charset="0"/>
                <a:ea typeface="Mukta Light" pitchFamily="34" charset="-122"/>
                <a:cs typeface="Mukta Light" pitchFamily="34" charset="-120"/>
              </a:rPr>
              <a:t>Conventional IDS require significant resources, making them unsuitable for resource-constrained IoT devices (Elrawy et al., 2018).</a:t>
            </a:r>
            <a:endParaRPr lang="en-US" sz="1700" dirty="0"/>
          </a:p>
        </p:txBody>
      </p:sp>
      <p:sp>
        <p:nvSpPr>
          <p:cNvPr id="12" name="Shape 9"/>
          <p:cNvSpPr/>
          <p:nvPr/>
        </p:nvSpPr>
        <p:spPr>
          <a:xfrm>
            <a:off x="864037" y="6176843"/>
            <a:ext cx="555427" cy="555427"/>
          </a:xfrm>
          <a:prstGeom prst="roundRect">
            <a:avLst>
              <a:gd name="adj" fmla="val 18669"/>
            </a:avLst>
          </a:prstGeom>
          <a:solidFill>
            <a:srgbClr val="542C49"/>
          </a:solidFill>
          <a:ln w="15240">
            <a:solidFill>
              <a:srgbClr val="6D4562"/>
            </a:solidFill>
            <a:prstDash val="solid"/>
          </a:ln>
        </p:spPr>
        <p:txBody>
          <a:bodyPr/>
          <a:lstStyle/>
          <a:p>
            <a:endParaRPr lang="en-GB"/>
          </a:p>
        </p:txBody>
      </p:sp>
      <p:sp>
        <p:nvSpPr>
          <p:cNvPr id="13" name="Text 10"/>
          <p:cNvSpPr/>
          <p:nvPr/>
        </p:nvSpPr>
        <p:spPr>
          <a:xfrm>
            <a:off x="1046202" y="6289953"/>
            <a:ext cx="190976"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3</a:t>
            </a:r>
            <a:endParaRPr lang="en-US" sz="2550" dirty="0"/>
          </a:p>
        </p:txBody>
      </p:sp>
      <p:sp>
        <p:nvSpPr>
          <p:cNvPr id="14" name="Text 11"/>
          <p:cNvSpPr/>
          <p:nvPr/>
        </p:nvSpPr>
        <p:spPr>
          <a:xfrm>
            <a:off x="1666280" y="617684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Inability to Adapt</a:t>
            </a:r>
            <a:endParaRPr lang="en-US" sz="2150" dirty="0"/>
          </a:p>
        </p:txBody>
      </p:sp>
      <p:sp>
        <p:nvSpPr>
          <p:cNvPr id="15" name="Text 12"/>
          <p:cNvSpPr/>
          <p:nvPr/>
        </p:nvSpPr>
        <p:spPr>
          <a:xfrm>
            <a:off x="1666280" y="6667857"/>
            <a:ext cx="6613684" cy="790099"/>
          </a:xfrm>
          <a:prstGeom prst="rect">
            <a:avLst/>
          </a:prstGeom>
          <a:noFill/>
          <a:ln/>
        </p:spPr>
        <p:txBody>
          <a:bodyPr wrap="square" lIns="0" tIns="0" rIns="0" bIns="0" rtlCol="0" anchor="t"/>
          <a:lstStyle/>
          <a:p>
            <a:pPr marL="0" indent="0">
              <a:lnSpc>
                <a:spcPts val="3100"/>
              </a:lnSpc>
              <a:buNone/>
            </a:pPr>
            <a:r>
              <a:rPr lang="en-US" sz="1700" dirty="0">
                <a:solidFill>
                  <a:srgbClr val="DAD8E9"/>
                </a:solidFill>
                <a:latin typeface="Mukta Light" pitchFamily="34" charset="0"/>
                <a:ea typeface="Mukta Light" pitchFamily="34" charset="-122"/>
                <a:cs typeface="Mukta Light" pitchFamily="34" charset="-120"/>
              </a:rPr>
              <a:t>Traditional IDS struggle to adapt to the dynamic and heterogeneous nature of IoT traffic (Elrawy et al., 2018).</a:t>
            </a:r>
            <a:endParaRPr lang="en-US" sz="1700" dirty="0"/>
          </a:p>
        </p:txBody>
      </p:sp>
      <p:sp>
        <p:nvSpPr>
          <p:cNvPr id="16" name="Slide Number Placeholder 15">
            <a:extLst>
              <a:ext uri="{FF2B5EF4-FFF2-40B4-BE49-F238E27FC236}">
                <a16:creationId xmlns:a16="http://schemas.microsoft.com/office/drawing/2014/main" id="{D6C589D8-A4EB-443F-E1E2-A04CF8B1AC71}"/>
              </a:ext>
            </a:extLst>
          </p:cNvPr>
          <p:cNvSpPr>
            <a:spLocks noGrp="1"/>
          </p:cNvSpPr>
          <p:nvPr>
            <p:ph type="sldNum" sz="quarter" idx="11"/>
          </p:nvPr>
        </p:nvSpPr>
        <p:spPr/>
        <p:txBody>
          <a:bodyPr/>
          <a:lstStyle/>
          <a:p>
            <a:fld id="{E3534682-61BD-471C-B96F-AB75D1C99445}" type="slidenum">
              <a:rPr lang="en-GB" smtClean="0"/>
              <a:pPr/>
              <a:t>5</a:t>
            </a:fld>
            <a:endParaRPr lang="en-GB"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2924" y="812959"/>
            <a:ext cx="7610951" cy="1825228"/>
          </a:xfrm>
          <a:prstGeom prst="rect">
            <a:avLst/>
          </a:prstGeom>
          <a:noFill/>
          <a:ln/>
        </p:spPr>
        <p:txBody>
          <a:bodyPr wrap="square" lIns="0" tIns="0" rIns="0" bIns="0" rtlCol="0" anchor="t"/>
          <a:lstStyle/>
          <a:p>
            <a:pPr marL="0" indent="0">
              <a:lnSpc>
                <a:spcPts val="4750"/>
              </a:lnSpc>
              <a:buNone/>
            </a:pPr>
            <a:r>
              <a:rPr lang="en-US" sz="3800" dirty="0">
                <a:solidFill>
                  <a:srgbClr val="C6BFEE"/>
                </a:solidFill>
                <a:latin typeface="Prompt Medium" pitchFamily="34" charset="0"/>
                <a:ea typeface="Prompt Medium" pitchFamily="34" charset="-122"/>
                <a:cs typeface="Prompt Medium" pitchFamily="34" charset="-120"/>
              </a:rPr>
              <a:t>The Solution: Lightweight Machine Learning and Anomaly Detection Techniques</a:t>
            </a:r>
            <a:endParaRPr lang="en-US" sz="3800" dirty="0"/>
          </a:p>
        </p:txBody>
      </p:sp>
      <p:sp>
        <p:nvSpPr>
          <p:cNvPr id="4" name="Shape 1"/>
          <p:cNvSpPr/>
          <p:nvPr/>
        </p:nvSpPr>
        <p:spPr>
          <a:xfrm>
            <a:off x="6252924" y="2966680"/>
            <a:ext cx="3696057" cy="2641282"/>
          </a:xfrm>
          <a:prstGeom prst="roundRect">
            <a:avLst>
              <a:gd name="adj" fmla="val 3483"/>
            </a:avLst>
          </a:prstGeom>
          <a:solidFill>
            <a:srgbClr val="542C49"/>
          </a:solidFill>
          <a:ln w="7620">
            <a:solidFill>
              <a:srgbClr val="6D4562"/>
            </a:solidFill>
            <a:prstDash val="solid"/>
          </a:ln>
        </p:spPr>
        <p:txBody>
          <a:bodyPr/>
          <a:lstStyle/>
          <a:p>
            <a:endParaRPr lang="en-GB"/>
          </a:p>
        </p:txBody>
      </p:sp>
      <p:sp>
        <p:nvSpPr>
          <p:cNvPr id="5" name="Text 2"/>
          <p:cNvSpPr/>
          <p:nvPr/>
        </p:nvSpPr>
        <p:spPr>
          <a:xfrm>
            <a:off x="6479500" y="3193256"/>
            <a:ext cx="2433637" cy="304205"/>
          </a:xfrm>
          <a:prstGeom prst="rect">
            <a:avLst/>
          </a:prstGeom>
          <a:noFill/>
          <a:ln/>
        </p:spPr>
        <p:txBody>
          <a:bodyPr wrap="none" lIns="0" tIns="0" rIns="0" bIns="0" rtlCol="0" anchor="t"/>
          <a:lstStyle/>
          <a:p>
            <a:pPr marL="0" indent="0">
              <a:lnSpc>
                <a:spcPts val="2350"/>
              </a:lnSpc>
              <a:buNone/>
            </a:pPr>
            <a:r>
              <a:rPr lang="en-US" sz="1900" dirty="0">
                <a:solidFill>
                  <a:srgbClr val="DAD8E9"/>
                </a:solidFill>
                <a:latin typeface="Prompt Medium" pitchFamily="34" charset="0"/>
                <a:ea typeface="Prompt Medium" pitchFamily="34" charset="-122"/>
                <a:cs typeface="Prompt Medium" pitchFamily="34" charset="-120"/>
              </a:rPr>
              <a:t>Real-Time Detection</a:t>
            </a:r>
            <a:endParaRPr lang="en-US" sz="1900" dirty="0"/>
          </a:p>
        </p:txBody>
      </p:sp>
      <p:sp>
        <p:nvSpPr>
          <p:cNvPr id="6" name="Text 3"/>
          <p:cNvSpPr/>
          <p:nvPr/>
        </p:nvSpPr>
        <p:spPr>
          <a:xfrm>
            <a:off x="6479500" y="3628787"/>
            <a:ext cx="3242905" cy="1752600"/>
          </a:xfrm>
          <a:prstGeom prst="rect">
            <a:avLst/>
          </a:prstGeom>
          <a:noFill/>
          <a:ln/>
        </p:spPr>
        <p:txBody>
          <a:bodyPr wrap="square" lIns="0" tIns="0" rIns="0" bIns="0" rtlCol="0" anchor="t"/>
          <a:lstStyle/>
          <a:p>
            <a:pPr marL="0" indent="0">
              <a:lnSpc>
                <a:spcPts val="2750"/>
              </a:lnSpc>
              <a:buNone/>
            </a:pPr>
            <a:r>
              <a:rPr lang="en-US" sz="1700" dirty="0">
                <a:solidFill>
                  <a:srgbClr val="DAD8E9"/>
                </a:solidFill>
                <a:latin typeface="Mukta Light" pitchFamily="34" charset="0"/>
                <a:ea typeface="Mukta Light" pitchFamily="34" charset="-122"/>
                <a:cs typeface="Mukta Light" pitchFamily="34" charset="-120"/>
              </a:rPr>
              <a:t>Modern systems use ML and anomaly detection to identify and stop attacks by analyzing network traffic and detecting unusual patterns (Pakmehr et al., 2024).</a:t>
            </a:r>
            <a:endParaRPr lang="en-US" sz="1700" dirty="0"/>
          </a:p>
        </p:txBody>
      </p:sp>
      <p:sp>
        <p:nvSpPr>
          <p:cNvPr id="7" name="Shape 4"/>
          <p:cNvSpPr/>
          <p:nvPr/>
        </p:nvSpPr>
        <p:spPr>
          <a:xfrm>
            <a:off x="10167938" y="2966680"/>
            <a:ext cx="3696057" cy="2641282"/>
          </a:xfrm>
          <a:prstGeom prst="roundRect">
            <a:avLst>
              <a:gd name="adj" fmla="val 3483"/>
            </a:avLst>
          </a:prstGeom>
          <a:solidFill>
            <a:srgbClr val="542C49"/>
          </a:solidFill>
          <a:ln w="7620">
            <a:solidFill>
              <a:srgbClr val="6D4562"/>
            </a:solidFill>
            <a:prstDash val="solid"/>
          </a:ln>
        </p:spPr>
        <p:txBody>
          <a:bodyPr/>
          <a:lstStyle/>
          <a:p>
            <a:endParaRPr lang="en-GB"/>
          </a:p>
        </p:txBody>
      </p:sp>
      <p:sp>
        <p:nvSpPr>
          <p:cNvPr id="8" name="Text 5"/>
          <p:cNvSpPr/>
          <p:nvPr/>
        </p:nvSpPr>
        <p:spPr>
          <a:xfrm>
            <a:off x="10394513" y="3193256"/>
            <a:ext cx="2433637" cy="304205"/>
          </a:xfrm>
          <a:prstGeom prst="rect">
            <a:avLst/>
          </a:prstGeom>
          <a:noFill/>
          <a:ln/>
        </p:spPr>
        <p:txBody>
          <a:bodyPr wrap="none" lIns="0" tIns="0" rIns="0" bIns="0" rtlCol="0" anchor="t"/>
          <a:lstStyle/>
          <a:p>
            <a:pPr marL="0" indent="0">
              <a:lnSpc>
                <a:spcPts val="2350"/>
              </a:lnSpc>
              <a:buNone/>
            </a:pPr>
            <a:r>
              <a:rPr lang="en-US" sz="1900" dirty="0">
                <a:solidFill>
                  <a:srgbClr val="DAD8E9"/>
                </a:solidFill>
                <a:latin typeface="Prompt Medium" pitchFamily="34" charset="0"/>
                <a:ea typeface="Prompt Medium" pitchFamily="34" charset="-122"/>
                <a:cs typeface="Prompt Medium" pitchFamily="34" charset="-120"/>
              </a:rPr>
              <a:t>Resource Efficiency</a:t>
            </a:r>
            <a:endParaRPr lang="en-US" sz="1900" dirty="0"/>
          </a:p>
        </p:txBody>
      </p:sp>
      <p:sp>
        <p:nvSpPr>
          <p:cNvPr id="9" name="Text 6"/>
          <p:cNvSpPr/>
          <p:nvPr/>
        </p:nvSpPr>
        <p:spPr>
          <a:xfrm>
            <a:off x="10394513" y="3628787"/>
            <a:ext cx="3242905" cy="1402080"/>
          </a:xfrm>
          <a:prstGeom prst="rect">
            <a:avLst/>
          </a:prstGeom>
          <a:noFill/>
          <a:ln/>
        </p:spPr>
        <p:txBody>
          <a:bodyPr wrap="square" lIns="0" tIns="0" rIns="0" bIns="0" rtlCol="0" anchor="t"/>
          <a:lstStyle/>
          <a:p>
            <a:pPr marL="0" indent="0">
              <a:lnSpc>
                <a:spcPts val="2750"/>
              </a:lnSpc>
              <a:buNone/>
            </a:pPr>
            <a:r>
              <a:rPr lang="en-US" sz="1700" dirty="0">
                <a:solidFill>
                  <a:srgbClr val="DAD8E9"/>
                </a:solidFill>
                <a:latin typeface="Mukta Light" pitchFamily="34" charset="0"/>
                <a:ea typeface="Mukta Light" pitchFamily="34" charset="-122"/>
                <a:cs typeface="Mukta Light" pitchFamily="34" charset="-120"/>
              </a:rPr>
              <a:t>ML models can be optimized for resource-constrained IoT devices, minimizing computational overhead (Altulaihan et al., 2024). </a:t>
            </a:r>
            <a:endParaRPr lang="en-US" sz="1700" dirty="0"/>
          </a:p>
        </p:txBody>
      </p:sp>
      <p:sp>
        <p:nvSpPr>
          <p:cNvPr id="10" name="Shape 7"/>
          <p:cNvSpPr/>
          <p:nvPr/>
        </p:nvSpPr>
        <p:spPr>
          <a:xfrm>
            <a:off x="6252924" y="5826919"/>
            <a:ext cx="7610951" cy="1589723"/>
          </a:xfrm>
          <a:prstGeom prst="roundRect">
            <a:avLst>
              <a:gd name="adj" fmla="val 5787"/>
            </a:avLst>
          </a:prstGeom>
          <a:solidFill>
            <a:srgbClr val="542C49"/>
          </a:solidFill>
          <a:ln w="7620">
            <a:solidFill>
              <a:srgbClr val="6D4562"/>
            </a:solidFill>
            <a:prstDash val="solid"/>
          </a:ln>
        </p:spPr>
        <p:txBody>
          <a:bodyPr/>
          <a:lstStyle/>
          <a:p>
            <a:endParaRPr lang="en-GB"/>
          </a:p>
        </p:txBody>
      </p:sp>
      <p:sp>
        <p:nvSpPr>
          <p:cNvPr id="11" name="Text 8"/>
          <p:cNvSpPr/>
          <p:nvPr/>
        </p:nvSpPr>
        <p:spPr>
          <a:xfrm>
            <a:off x="6479500" y="6053495"/>
            <a:ext cx="2433637" cy="304205"/>
          </a:xfrm>
          <a:prstGeom prst="rect">
            <a:avLst/>
          </a:prstGeom>
          <a:noFill/>
          <a:ln/>
        </p:spPr>
        <p:txBody>
          <a:bodyPr wrap="none" lIns="0" tIns="0" rIns="0" bIns="0" rtlCol="0" anchor="t"/>
          <a:lstStyle/>
          <a:p>
            <a:pPr marL="0" indent="0">
              <a:lnSpc>
                <a:spcPts val="2350"/>
              </a:lnSpc>
              <a:buNone/>
            </a:pPr>
            <a:r>
              <a:rPr lang="en-US" sz="1900" dirty="0">
                <a:solidFill>
                  <a:srgbClr val="DAD8E9"/>
                </a:solidFill>
                <a:latin typeface="Prompt Medium" pitchFamily="34" charset="0"/>
                <a:ea typeface="Prompt Medium" pitchFamily="34" charset="-122"/>
                <a:cs typeface="Prompt Medium" pitchFamily="34" charset="-120"/>
              </a:rPr>
              <a:t>Adaptability</a:t>
            </a:r>
            <a:endParaRPr lang="en-US" sz="1900" dirty="0"/>
          </a:p>
        </p:txBody>
      </p:sp>
      <p:sp>
        <p:nvSpPr>
          <p:cNvPr id="12" name="Text 9"/>
          <p:cNvSpPr/>
          <p:nvPr/>
        </p:nvSpPr>
        <p:spPr>
          <a:xfrm>
            <a:off x="6479500" y="6489025"/>
            <a:ext cx="7157799" cy="701040"/>
          </a:xfrm>
          <a:prstGeom prst="rect">
            <a:avLst/>
          </a:prstGeom>
          <a:noFill/>
          <a:ln/>
        </p:spPr>
        <p:txBody>
          <a:bodyPr wrap="square" lIns="0" tIns="0" rIns="0" bIns="0" rtlCol="0" anchor="t"/>
          <a:lstStyle/>
          <a:p>
            <a:pPr marL="0" indent="0">
              <a:lnSpc>
                <a:spcPts val="2750"/>
              </a:lnSpc>
              <a:buNone/>
            </a:pPr>
            <a:r>
              <a:rPr lang="en-US" sz="1700" dirty="0">
                <a:solidFill>
                  <a:srgbClr val="DAD8E9"/>
                </a:solidFill>
                <a:latin typeface="Mukta Light" pitchFamily="34" charset="0"/>
                <a:ea typeface="Mukta Light" pitchFamily="34" charset="-122"/>
                <a:cs typeface="Mukta Light" pitchFamily="34" charset="-120"/>
              </a:rPr>
              <a:t>ML models can adapt to evolving attack patterns and dynamic network conditions (Altulaihan et al., 2024).</a:t>
            </a:r>
            <a:endParaRPr lang="en-US" sz="1700" dirty="0"/>
          </a:p>
        </p:txBody>
      </p:sp>
      <p:sp>
        <p:nvSpPr>
          <p:cNvPr id="13" name="Slide Number Placeholder 12">
            <a:extLst>
              <a:ext uri="{FF2B5EF4-FFF2-40B4-BE49-F238E27FC236}">
                <a16:creationId xmlns:a16="http://schemas.microsoft.com/office/drawing/2014/main" id="{35D9552B-4808-9EE7-2B92-3EC49E7F7869}"/>
              </a:ext>
            </a:extLst>
          </p:cNvPr>
          <p:cNvSpPr>
            <a:spLocks noGrp="1"/>
          </p:cNvSpPr>
          <p:nvPr>
            <p:ph type="sldNum" sz="quarter" idx="11"/>
          </p:nvPr>
        </p:nvSpPr>
        <p:spPr/>
        <p:txBody>
          <a:bodyPr/>
          <a:lstStyle/>
          <a:p>
            <a:fld id="{E3534682-61BD-471C-B96F-AB75D1C99445}" type="slidenum">
              <a:rPr lang="en-GB" smtClean="0"/>
              <a:pPr/>
              <a:t>6</a:t>
            </a:fld>
            <a:endParaRPr lang="en-GB"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42899"/>
          </a:xfrm>
          <a:prstGeom prst="rect">
            <a:avLst/>
          </a:prstGeom>
        </p:spPr>
      </p:pic>
      <p:sp>
        <p:nvSpPr>
          <p:cNvPr id="3" name="Text 0"/>
          <p:cNvSpPr/>
          <p:nvPr/>
        </p:nvSpPr>
        <p:spPr>
          <a:xfrm>
            <a:off x="627936" y="2781181"/>
            <a:ext cx="5166241" cy="498396"/>
          </a:xfrm>
          <a:prstGeom prst="rect">
            <a:avLst/>
          </a:prstGeom>
          <a:noFill/>
          <a:ln/>
        </p:spPr>
        <p:txBody>
          <a:bodyPr wrap="none" lIns="0" tIns="0" rIns="0" bIns="0" rtlCol="0" anchor="t"/>
          <a:lstStyle/>
          <a:p>
            <a:pPr marL="0" indent="0">
              <a:lnSpc>
                <a:spcPts val="3900"/>
              </a:lnSpc>
              <a:buNone/>
            </a:pPr>
            <a:r>
              <a:rPr lang="en-US" sz="3100" dirty="0">
                <a:solidFill>
                  <a:srgbClr val="C6BFEE"/>
                </a:solidFill>
                <a:latin typeface="Prompt Medium" pitchFamily="34" charset="0"/>
                <a:ea typeface="Prompt Medium" pitchFamily="34" charset="-122"/>
                <a:cs typeface="Prompt Medium" pitchFamily="34" charset="-120"/>
              </a:rPr>
              <a:t>Research Objectives (ROs)</a:t>
            </a:r>
            <a:endParaRPr lang="en-US" sz="3100" dirty="0"/>
          </a:p>
        </p:txBody>
      </p:sp>
      <p:pic>
        <p:nvPicPr>
          <p:cNvPr id="4" name="Image 1" descr="preencoded.png"/>
          <p:cNvPicPr>
            <a:picLocks noChangeAspect="1"/>
          </p:cNvPicPr>
          <p:nvPr/>
        </p:nvPicPr>
        <p:blipFill>
          <a:blip r:embed="rId4"/>
          <a:stretch>
            <a:fillRect/>
          </a:stretch>
        </p:blipFill>
        <p:spPr>
          <a:xfrm>
            <a:off x="627936" y="3648551"/>
            <a:ext cx="448508" cy="448508"/>
          </a:xfrm>
          <a:prstGeom prst="rect">
            <a:avLst/>
          </a:prstGeom>
        </p:spPr>
      </p:pic>
      <p:sp>
        <p:nvSpPr>
          <p:cNvPr id="5" name="Text 1"/>
          <p:cNvSpPr/>
          <p:nvPr/>
        </p:nvSpPr>
        <p:spPr>
          <a:xfrm>
            <a:off x="627936" y="4276487"/>
            <a:ext cx="2688312" cy="249079"/>
          </a:xfrm>
          <a:prstGeom prst="rect">
            <a:avLst/>
          </a:prstGeom>
          <a:noFill/>
          <a:ln/>
        </p:spPr>
        <p:txBody>
          <a:bodyPr wrap="none" lIns="0" tIns="0" rIns="0" bIns="0" rtlCol="0" anchor="t"/>
          <a:lstStyle/>
          <a:p>
            <a:pPr marL="0" indent="0" algn="l">
              <a:lnSpc>
                <a:spcPts val="1950"/>
              </a:lnSpc>
              <a:buNone/>
            </a:pPr>
            <a:r>
              <a:rPr lang="en-US" sz="2000" dirty="0">
                <a:solidFill>
                  <a:srgbClr val="DAD8E9"/>
                </a:solidFill>
                <a:latin typeface="Prompt Medium" pitchFamily="34" charset="0"/>
                <a:ea typeface="Prompt Medium" pitchFamily="34" charset="-122"/>
                <a:cs typeface="Prompt Medium" pitchFamily="34" charset="-120"/>
              </a:rPr>
              <a:t>RO1: Analyze Vulnerabilities</a:t>
            </a:r>
            <a:endParaRPr lang="en-US" sz="2000" dirty="0"/>
          </a:p>
        </p:txBody>
      </p:sp>
      <p:sp>
        <p:nvSpPr>
          <p:cNvPr id="6" name="Text 2"/>
          <p:cNvSpPr/>
          <p:nvPr/>
        </p:nvSpPr>
        <p:spPr>
          <a:xfrm>
            <a:off x="627936" y="4633198"/>
            <a:ext cx="4278749" cy="574119"/>
          </a:xfrm>
          <a:prstGeom prst="rect">
            <a:avLst/>
          </a:prstGeom>
          <a:noFill/>
          <a:ln/>
        </p:spPr>
        <p:txBody>
          <a:bodyPr wrap="square" lIns="0" tIns="0" rIns="0" bIns="0" rtlCol="0" anchor="t"/>
          <a:lstStyle/>
          <a:p>
            <a:pPr marL="0" indent="0" algn="l">
              <a:lnSpc>
                <a:spcPts val="2250"/>
              </a:lnSpc>
              <a:buNone/>
            </a:pPr>
            <a:r>
              <a:rPr lang="en-US" sz="1700" dirty="0">
                <a:solidFill>
                  <a:srgbClr val="DAD8E9"/>
                </a:solidFill>
                <a:latin typeface="Mukta Light" pitchFamily="34" charset="0"/>
                <a:ea typeface="Mukta Light" pitchFamily="34" charset="-122"/>
                <a:cs typeface="Mukta Light" pitchFamily="34" charset="-120"/>
              </a:rPr>
              <a:t>Identify the unique vulnerabilities and attack vectors of Wi-Fi DoS attacks in IoT environments.</a:t>
            </a:r>
            <a:endParaRPr lang="en-US" sz="1700" dirty="0"/>
          </a:p>
        </p:txBody>
      </p:sp>
      <p:pic>
        <p:nvPicPr>
          <p:cNvPr id="7" name="Image 2" descr="preencoded.png"/>
          <p:cNvPicPr>
            <a:picLocks noChangeAspect="1"/>
          </p:cNvPicPr>
          <p:nvPr/>
        </p:nvPicPr>
        <p:blipFill>
          <a:blip r:embed="rId5"/>
          <a:stretch>
            <a:fillRect/>
          </a:stretch>
        </p:blipFill>
        <p:spPr>
          <a:xfrm>
            <a:off x="5175766" y="3648551"/>
            <a:ext cx="448508" cy="448508"/>
          </a:xfrm>
          <a:prstGeom prst="rect">
            <a:avLst/>
          </a:prstGeom>
        </p:spPr>
      </p:pic>
      <p:sp>
        <p:nvSpPr>
          <p:cNvPr id="8" name="Text 3"/>
          <p:cNvSpPr/>
          <p:nvPr/>
        </p:nvSpPr>
        <p:spPr>
          <a:xfrm>
            <a:off x="5175766" y="4276487"/>
            <a:ext cx="2430066" cy="249079"/>
          </a:xfrm>
          <a:prstGeom prst="rect">
            <a:avLst/>
          </a:prstGeom>
          <a:noFill/>
          <a:ln/>
        </p:spPr>
        <p:txBody>
          <a:bodyPr wrap="none" lIns="0" tIns="0" rIns="0" bIns="0" rtlCol="0" anchor="t"/>
          <a:lstStyle/>
          <a:p>
            <a:pPr marL="0" indent="0" algn="l">
              <a:lnSpc>
                <a:spcPts val="1950"/>
              </a:lnSpc>
              <a:buNone/>
            </a:pPr>
            <a:r>
              <a:rPr lang="en-US" sz="2000" dirty="0">
                <a:solidFill>
                  <a:srgbClr val="DAD8E9"/>
                </a:solidFill>
                <a:latin typeface="Prompt Medium" pitchFamily="34" charset="0"/>
                <a:ea typeface="Prompt Medium" pitchFamily="34" charset="-122"/>
                <a:cs typeface="Prompt Medium" pitchFamily="34" charset="-120"/>
              </a:rPr>
              <a:t>RO2: Evaluate ML Models</a:t>
            </a:r>
            <a:endParaRPr lang="en-US" sz="2000" dirty="0"/>
          </a:p>
        </p:txBody>
      </p:sp>
      <p:sp>
        <p:nvSpPr>
          <p:cNvPr id="9" name="Text 4"/>
          <p:cNvSpPr/>
          <p:nvPr/>
        </p:nvSpPr>
        <p:spPr>
          <a:xfrm>
            <a:off x="5175766" y="4633198"/>
            <a:ext cx="4278749" cy="574119"/>
          </a:xfrm>
          <a:prstGeom prst="rect">
            <a:avLst/>
          </a:prstGeom>
          <a:noFill/>
          <a:ln/>
        </p:spPr>
        <p:txBody>
          <a:bodyPr wrap="square" lIns="0" tIns="0" rIns="0" bIns="0" rtlCol="0" anchor="t"/>
          <a:lstStyle/>
          <a:p>
            <a:pPr marL="0" indent="0" algn="l">
              <a:lnSpc>
                <a:spcPts val="2250"/>
              </a:lnSpc>
              <a:buNone/>
            </a:pPr>
            <a:r>
              <a:rPr lang="en-US" sz="1700" dirty="0">
                <a:solidFill>
                  <a:srgbClr val="DAD8E9"/>
                </a:solidFill>
                <a:latin typeface="Mukta Light" pitchFamily="34" charset="0"/>
                <a:ea typeface="Mukta Light" pitchFamily="34" charset="-122"/>
                <a:cs typeface="Mukta Light" pitchFamily="34" charset="-120"/>
              </a:rPr>
              <a:t>Assess the performance of lightweight ML models and anomaly detection algorithms for real-time detection.</a:t>
            </a:r>
            <a:endParaRPr lang="en-US" sz="1700" dirty="0"/>
          </a:p>
        </p:txBody>
      </p:sp>
      <p:pic>
        <p:nvPicPr>
          <p:cNvPr id="10" name="Image 3" descr="preencoded.png"/>
          <p:cNvPicPr>
            <a:picLocks noChangeAspect="1"/>
          </p:cNvPicPr>
          <p:nvPr/>
        </p:nvPicPr>
        <p:blipFill>
          <a:blip r:embed="rId6"/>
          <a:stretch>
            <a:fillRect/>
          </a:stretch>
        </p:blipFill>
        <p:spPr>
          <a:xfrm>
            <a:off x="9723596" y="3648551"/>
            <a:ext cx="448508" cy="448508"/>
          </a:xfrm>
          <a:prstGeom prst="rect">
            <a:avLst/>
          </a:prstGeom>
        </p:spPr>
      </p:pic>
      <p:sp>
        <p:nvSpPr>
          <p:cNvPr id="11" name="Text 5"/>
          <p:cNvSpPr/>
          <p:nvPr/>
        </p:nvSpPr>
        <p:spPr>
          <a:xfrm>
            <a:off x="9723596" y="4276487"/>
            <a:ext cx="2313027" cy="249079"/>
          </a:xfrm>
          <a:prstGeom prst="rect">
            <a:avLst/>
          </a:prstGeom>
          <a:noFill/>
          <a:ln/>
        </p:spPr>
        <p:txBody>
          <a:bodyPr wrap="none" lIns="0" tIns="0" rIns="0" bIns="0" rtlCol="0" anchor="t"/>
          <a:lstStyle/>
          <a:p>
            <a:pPr marL="0" indent="0" algn="l">
              <a:lnSpc>
                <a:spcPts val="1950"/>
              </a:lnSpc>
              <a:buNone/>
            </a:pPr>
            <a:r>
              <a:rPr lang="en-US" sz="2000" dirty="0">
                <a:solidFill>
                  <a:srgbClr val="DAD8E9"/>
                </a:solidFill>
                <a:latin typeface="Prompt Medium" pitchFamily="34" charset="0"/>
                <a:ea typeface="Prompt Medium" pitchFamily="34" charset="-122"/>
                <a:cs typeface="Prompt Medium" pitchFamily="34" charset="-120"/>
              </a:rPr>
              <a:t>RO3: Design Framework</a:t>
            </a:r>
            <a:endParaRPr lang="en-US" sz="2000" dirty="0"/>
          </a:p>
        </p:txBody>
      </p:sp>
      <p:sp>
        <p:nvSpPr>
          <p:cNvPr id="12" name="Text 6"/>
          <p:cNvSpPr/>
          <p:nvPr/>
        </p:nvSpPr>
        <p:spPr>
          <a:xfrm>
            <a:off x="9723596" y="4633198"/>
            <a:ext cx="4278749" cy="574119"/>
          </a:xfrm>
          <a:prstGeom prst="rect">
            <a:avLst/>
          </a:prstGeom>
          <a:noFill/>
          <a:ln/>
        </p:spPr>
        <p:txBody>
          <a:bodyPr wrap="square" lIns="0" tIns="0" rIns="0" bIns="0" rtlCol="0" anchor="t"/>
          <a:lstStyle/>
          <a:p>
            <a:pPr marL="0" indent="0" algn="l">
              <a:lnSpc>
                <a:spcPts val="2250"/>
              </a:lnSpc>
              <a:buNone/>
            </a:pPr>
            <a:r>
              <a:rPr lang="en-US" sz="1700" dirty="0">
                <a:solidFill>
                  <a:srgbClr val="DAD8E9"/>
                </a:solidFill>
                <a:latin typeface="Mukta Light" pitchFamily="34" charset="0"/>
                <a:ea typeface="Mukta Light" pitchFamily="34" charset="-122"/>
                <a:cs typeface="Mukta Light" pitchFamily="34" charset="-120"/>
              </a:rPr>
              <a:t>Develop a unified framework that integrates optimized ML models and IoT-specific security protocols.</a:t>
            </a:r>
            <a:endParaRPr lang="en-US" sz="1700" dirty="0"/>
          </a:p>
        </p:txBody>
      </p:sp>
      <p:pic>
        <p:nvPicPr>
          <p:cNvPr id="13" name="Image 4" descr="preencoded.png"/>
          <p:cNvPicPr>
            <a:picLocks noChangeAspect="1"/>
          </p:cNvPicPr>
          <p:nvPr/>
        </p:nvPicPr>
        <p:blipFill>
          <a:blip r:embed="rId7"/>
          <a:stretch>
            <a:fillRect/>
          </a:stretch>
        </p:blipFill>
        <p:spPr>
          <a:xfrm>
            <a:off x="627936" y="5745599"/>
            <a:ext cx="448508" cy="448508"/>
          </a:xfrm>
          <a:prstGeom prst="rect">
            <a:avLst/>
          </a:prstGeom>
        </p:spPr>
      </p:pic>
      <p:sp>
        <p:nvSpPr>
          <p:cNvPr id="14" name="Text 7"/>
          <p:cNvSpPr/>
          <p:nvPr/>
        </p:nvSpPr>
        <p:spPr>
          <a:xfrm>
            <a:off x="627936" y="6373535"/>
            <a:ext cx="2040374" cy="249079"/>
          </a:xfrm>
          <a:prstGeom prst="rect">
            <a:avLst/>
          </a:prstGeom>
          <a:noFill/>
          <a:ln/>
        </p:spPr>
        <p:txBody>
          <a:bodyPr wrap="none" lIns="0" tIns="0" rIns="0" bIns="0" rtlCol="0" anchor="t"/>
          <a:lstStyle/>
          <a:p>
            <a:pPr marL="0" indent="0" algn="l">
              <a:lnSpc>
                <a:spcPts val="1950"/>
              </a:lnSpc>
              <a:buNone/>
            </a:pPr>
            <a:r>
              <a:rPr lang="en-US" sz="2000" dirty="0">
                <a:solidFill>
                  <a:srgbClr val="DAD8E9"/>
                </a:solidFill>
                <a:latin typeface="Prompt Medium" pitchFamily="34" charset="0"/>
                <a:ea typeface="Prompt Medium" pitchFamily="34" charset="-122"/>
                <a:cs typeface="Prompt Medium" pitchFamily="34" charset="-120"/>
              </a:rPr>
              <a:t>RO4: Test Framework</a:t>
            </a:r>
            <a:endParaRPr lang="en-US" sz="2000" dirty="0"/>
          </a:p>
        </p:txBody>
      </p:sp>
      <p:sp>
        <p:nvSpPr>
          <p:cNvPr id="15" name="Text 8"/>
          <p:cNvSpPr/>
          <p:nvPr/>
        </p:nvSpPr>
        <p:spPr>
          <a:xfrm>
            <a:off x="627936" y="6730246"/>
            <a:ext cx="4278749" cy="574119"/>
          </a:xfrm>
          <a:prstGeom prst="rect">
            <a:avLst/>
          </a:prstGeom>
          <a:noFill/>
          <a:ln/>
        </p:spPr>
        <p:txBody>
          <a:bodyPr wrap="square" lIns="0" tIns="0" rIns="0" bIns="0" rtlCol="0" anchor="t"/>
          <a:lstStyle/>
          <a:p>
            <a:pPr marL="0" indent="0" algn="l">
              <a:lnSpc>
                <a:spcPts val="2250"/>
              </a:lnSpc>
              <a:buNone/>
            </a:pPr>
            <a:r>
              <a:rPr lang="en-US" sz="1700" dirty="0">
                <a:solidFill>
                  <a:srgbClr val="DAD8E9"/>
                </a:solidFill>
                <a:latin typeface="Mukta Light" pitchFamily="34" charset="0"/>
                <a:ea typeface="Mukta Light" pitchFamily="34" charset="-122"/>
                <a:cs typeface="Mukta Light" pitchFamily="34" charset="-120"/>
              </a:rPr>
              <a:t>To test if the framework works well across different IoT systems and handles changing Wi-Fi DoS attacks.</a:t>
            </a:r>
            <a:endParaRPr lang="en-US" sz="1700" dirty="0"/>
          </a:p>
        </p:txBody>
      </p:sp>
      <p:pic>
        <p:nvPicPr>
          <p:cNvPr id="16" name="Image 5" descr="preencoded.png"/>
          <p:cNvPicPr>
            <a:picLocks noChangeAspect="1"/>
          </p:cNvPicPr>
          <p:nvPr/>
        </p:nvPicPr>
        <p:blipFill>
          <a:blip r:embed="rId8"/>
          <a:stretch>
            <a:fillRect/>
          </a:stretch>
        </p:blipFill>
        <p:spPr>
          <a:xfrm>
            <a:off x="5175766" y="5745599"/>
            <a:ext cx="448508" cy="448508"/>
          </a:xfrm>
          <a:prstGeom prst="rect">
            <a:avLst/>
          </a:prstGeom>
        </p:spPr>
      </p:pic>
      <p:sp>
        <p:nvSpPr>
          <p:cNvPr id="17" name="Text 9"/>
          <p:cNvSpPr/>
          <p:nvPr/>
        </p:nvSpPr>
        <p:spPr>
          <a:xfrm>
            <a:off x="5175766" y="6373535"/>
            <a:ext cx="2902625" cy="249079"/>
          </a:xfrm>
          <a:prstGeom prst="rect">
            <a:avLst/>
          </a:prstGeom>
          <a:noFill/>
          <a:ln/>
        </p:spPr>
        <p:txBody>
          <a:bodyPr wrap="none" lIns="0" tIns="0" rIns="0" bIns="0" rtlCol="0" anchor="t"/>
          <a:lstStyle/>
          <a:p>
            <a:pPr marL="0" indent="0" algn="l">
              <a:lnSpc>
                <a:spcPts val="1950"/>
              </a:lnSpc>
              <a:buNone/>
            </a:pPr>
            <a:r>
              <a:rPr lang="en-US" sz="2000" dirty="0">
                <a:solidFill>
                  <a:srgbClr val="DAD8E9"/>
                </a:solidFill>
                <a:latin typeface="Prompt Medium" pitchFamily="34" charset="0"/>
                <a:ea typeface="Prompt Medium" pitchFamily="34" charset="-122"/>
                <a:cs typeface="Prompt Medium" pitchFamily="34" charset="-120"/>
              </a:rPr>
              <a:t>RO5: Benchmark Performance</a:t>
            </a:r>
            <a:endParaRPr lang="en-US" sz="2000" dirty="0"/>
          </a:p>
        </p:txBody>
      </p:sp>
      <p:sp>
        <p:nvSpPr>
          <p:cNvPr id="18" name="Text 10"/>
          <p:cNvSpPr/>
          <p:nvPr/>
        </p:nvSpPr>
        <p:spPr>
          <a:xfrm>
            <a:off x="5175766" y="6730246"/>
            <a:ext cx="4278749" cy="861179"/>
          </a:xfrm>
          <a:prstGeom prst="rect">
            <a:avLst/>
          </a:prstGeom>
          <a:noFill/>
          <a:ln/>
        </p:spPr>
        <p:txBody>
          <a:bodyPr wrap="square" lIns="0" tIns="0" rIns="0" bIns="0" rtlCol="0" anchor="t"/>
          <a:lstStyle/>
          <a:p>
            <a:pPr marL="0" indent="0" algn="l">
              <a:lnSpc>
                <a:spcPts val="2250"/>
              </a:lnSpc>
              <a:buNone/>
            </a:pPr>
            <a:r>
              <a:rPr lang="en-US" sz="1700" dirty="0">
                <a:solidFill>
                  <a:srgbClr val="DAD8E9"/>
                </a:solidFill>
                <a:latin typeface="Mukta Light" pitchFamily="34" charset="0"/>
                <a:ea typeface="Mukta Light" pitchFamily="34" charset="-122"/>
                <a:cs typeface="Mukta Light" pitchFamily="34" charset="-120"/>
              </a:rPr>
              <a:t>Compare the framework's performance against existing IDS in terms of detection speed, accuracy, and resource efficiency.</a:t>
            </a:r>
            <a:endParaRPr lang="en-US" sz="1700" dirty="0"/>
          </a:p>
        </p:txBody>
      </p:sp>
      <p:sp>
        <p:nvSpPr>
          <p:cNvPr id="19" name="Slide Number Placeholder 18">
            <a:extLst>
              <a:ext uri="{FF2B5EF4-FFF2-40B4-BE49-F238E27FC236}">
                <a16:creationId xmlns:a16="http://schemas.microsoft.com/office/drawing/2014/main" id="{D8ABD05F-26D9-2679-07AF-F3B7F5176401}"/>
              </a:ext>
            </a:extLst>
          </p:cNvPr>
          <p:cNvSpPr>
            <a:spLocks noGrp="1"/>
          </p:cNvSpPr>
          <p:nvPr>
            <p:ph type="sldNum" sz="quarter" idx="11"/>
          </p:nvPr>
        </p:nvSpPr>
        <p:spPr/>
        <p:txBody>
          <a:bodyPr/>
          <a:lstStyle/>
          <a:p>
            <a:fld id="{E3534682-61BD-471C-B96F-AB75D1C99445}" type="slidenum">
              <a:rPr lang="en-GB" smtClean="0"/>
              <a:pPr/>
              <a:t>7</a:t>
            </a:fld>
            <a:endParaRPr lang="en-GB"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810" y="450175"/>
            <a:ext cx="3885248" cy="454581"/>
          </a:xfrm>
          <a:prstGeom prst="rect">
            <a:avLst/>
          </a:prstGeom>
          <a:noFill/>
          <a:ln/>
        </p:spPr>
        <p:txBody>
          <a:bodyPr wrap="none" lIns="0" tIns="0" rIns="0" bIns="0" rtlCol="0" anchor="t"/>
          <a:lstStyle/>
          <a:p>
            <a:pPr marL="0" indent="0">
              <a:lnSpc>
                <a:spcPts val="3550"/>
              </a:lnSpc>
              <a:buNone/>
            </a:pPr>
            <a:r>
              <a:rPr lang="en-US" sz="2850" dirty="0">
                <a:solidFill>
                  <a:srgbClr val="C6BFEE"/>
                </a:solidFill>
                <a:latin typeface="Prompt Medium" pitchFamily="34" charset="0"/>
                <a:ea typeface="Prompt Medium" pitchFamily="34" charset="-122"/>
                <a:cs typeface="Prompt Medium" pitchFamily="34" charset="-120"/>
              </a:rPr>
              <a:t>Research Significance</a:t>
            </a:r>
            <a:endParaRPr lang="en-US" sz="2850" dirty="0"/>
          </a:p>
        </p:txBody>
      </p:sp>
      <p:pic>
        <p:nvPicPr>
          <p:cNvPr id="3" name="Image 0" descr="preencoded.png"/>
          <p:cNvPicPr>
            <a:picLocks noChangeAspect="1"/>
          </p:cNvPicPr>
          <p:nvPr/>
        </p:nvPicPr>
        <p:blipFill>
          <a:blip r:embed="rId3"/>
          <a:stretch>
            <a:fillRect/>
          </a:stretch>
        </p:blipFill>
        <p:spPr>
          <a:xfrm>
            <a:off x="572810" y="1232059"/>
            <a:ext cx="818317" cy="1309449"/>
          </a:xfrm>
          <a:prstGeom prst="rect">
            <a:avLst/>
          </a:prstGeom>
        </p:spPr>
      </p:pic>
      <p:sp>
        <p:nvSpPr>
          <p:cNvPr id="4" name="Text 1"/>
          <p:cNvSpPr/>
          <p:nvPr/>
        </p:nvSpPr>
        <p:spPr>
          <a:xfrm>
            <a:off x="1636633" y="1546258"/>
            <a:ext cx="2078831" cy="227409"/>
          </a:xfrm>
          <a:prstGeom prst="rect">
            <a:avLst/>
          </a:prstGeom>
          <a:noFill/>
          <a:ln/>
        </p:spPr>
        <p:txBody>
          <a:bodyPr wrap="none" lIns="0" tIns="0" rIns="0" bIns="0" rtlCol="0" anchor="t"/>
          <a:lstStyle/>
          <a:p>
            <a:pPr marL="0" indent="0" algn="l">
              <a:lnSpc>
                <a:spcPts val="1750"/>
              </a:lnSpc>
              <a:buNone/>
            </a:pPr>
            <a:r>
              <a:rPr lang="en-US" sz="2000" dirty="0">
                <a:solidFill>
                  <a:srgbClr val="DAD8E9"/>
                </a:solidFill>
                <a:latin typeface="Prompt Medium" pitchFamily="34" charset="0"/>
                <a:ea typeface="Prompt Medium" pitchFamily="34" charset="-122"/>
                <a:cs typeface="Prompt Medium" pitchFamily="34" charset="-120"/>
              </a:rPr>
              <a:t>Address IoT Challenges</a:t>
            </a:r>
            <a:endParaRPr lang="en-US" sz="2000" dirty="0"/>
          </a:p>
        </p:txBody>
      </p:sp>
      <p:sp>
        <p:nvSpPr>
          <p:cNvPr id="5" name="Text 2"/>
          <p:cNvSpPr/>
          <p:nvPr/>
        </p:nvSpPr>
        <p:spPr>
          <a:xfrm>
            <a:off x="1636633" y="1871775"/>
            <a:ext cx="12420957" cy="261937"/>
          </a:xfrm>
          <a:prstGeom prst="rect">
            <a:avLst/>
          </a:prstGeom>
          <a:noFill/>
          <a:ln/>
        </p:spPr>
        <p:txBody>
          <a:bodyPr wrap="none" lIns="0" tIns="0" rIns="0" bIns="0" rtlCol="0" anchor="t"/>
          <a:lstStyle/>
          <a:p>
            <a:pPr marL="0" indent="0" algn="l">
              <a:lnSpc>
                <a:spcPts val="2050"/>
              </a:lnSpc>
              <a:buNone/>
            </a:pPr>
            <a:r>
              <a:rPr lang="en-US" sz="1700" dirty="0">
                <a:solidFill>
                  <a:srgbClr val="DAD8E9"/>
                </a:solidFill>
                <a:latin typeface="Mukta Light" pitchFamily="34" charset="0"/>
                <a:ea typeface="Mukta Light" pitchFamily="34" charset="-122"/>
                <a:cs typeface="Mukta Light" pitchFamily="34" charset="-120"/>
              </a:rPr>
              <a:t>The framework directly tackles the computational and energy constraints of IoT devices (Altulaihan et al., 2024).</a:t>
            </a:r>
            <a:endParaRPr lang="en-US" sz="1700" dirty="0"/>
          </a:p>
        </p:txBody>
      </p:sp>
      <p:pic>
        <p:nvPicPr>
          <p:cNvPr id="6" name="Image 1" descr="preencoded.png"/>
          <p:cNvPicPr>
            <a:picLocks noChangeAspect="1"/>
          </p:cNvPicPr>
          <p:nvPr/>
        </p:nvPicPr>
        <p:blipFill>
          <a:blip r:embed="rId4"/>
          <a:stretch>
            <a:fillRect/>
          </a:stretch>
        </p:blipFill>
        <p:spPr>
          <a:xfrm>
            <a:off x="572810" y="2541508"/>
            <a:ext cx="818317" cy="1309449"/>
          </a:xfrm>
          <a:prstGeom prst="rect">
            <a:avLst/>
          </a:prstGeom>
        </p:spPr>
      </p:pic>
      <p:sp>
        <p:nvSpPr>
          <p:cNvPr id="7" name="Text 3"/>
          <p:cNvSpPr/>
          <p:nvPr/>
        </p:nvSpPr>
        <p:spPr>
          <a:xfrm>
            <a:off x="1636633" y="2855707"/>
            <a:ext cx="2571750" cy="227409"/>
          </a:xfrm>
          <a:prstGeom prst="rect">
            <a:avLst/>
          </a:prstGeom>
          <a:noFill/>
          <a:ln/>
        </p:spPr>
        <p:txBody>
          <a:bodyPr wrap="none" lIns="0" tIns="0" rIns="0" bIns="0" rtlCol="0" anchor="t"/>
          <a:lstStyle/>
          <a:p>
            <a:pPr marL="0" indent="0" algn="l">
              <a:lnSpc>
                <a:spcPts val="1750"/>
              </a:lnSpc>
              <a:buNone/>
            </a:pPr>
            <a:r>
              <a:rPr lang="en-US" sz="2000" dirty="0">
                <a:solidFill>
                  <a:srgbClr val="DAD8E9"/>
                </a:solidFill>
                <a:latin typeface="Prompt Medium" pitchFamily="34" charset="0"/>
                <a:ea typeface="Prompt Medium" pitchFamily="34" charset="-122"/>
                <a:cs typeface="Prompt Medium" pitchFamily="34" charset="-120"/>
              </a:rPr>
              <a:t>Improve Real-Time Detection</a:t>
            </a:r>
            <a:endParaRPr lang="en-US" sz="2000" dirty="0"/>
          </a:p>
        </p:txBody>
      </p:sp>
      <p:sp>
        <p:nvSpPr>
          <p:cNvPr id="8" name="Text 4"/>
          <p:cNvSpPr/>
          <p:nvPr/>
        </p:nvSpPr>
        <p:spPr>
          <a:xfrm>
            <a:off x="1636633" y="3181224"/>
            <a:ext cx="12420957" cy="261937"/>
          </a:xfrm>
          <a:prstGeom prst="rect">
            <a:avLst/>
          </a:prstGeom>
          <a:noFill/>
          <a:ln/>
        </p:spPr>
        <p:txBody>
          <a:bodyPr wrap="none" lIns="0" tIns="0" rIns="0" bIns="0" rtlCol="0" anchor="t"/>
          <a:lstStyle/>
          <a:p>
            <a:pPr marL="0" indent="0" algn="l">
              <a:lnSpc>
                <a:spcPts val="2050"/>
              </a:lnSpc>
              <a:buNone/>
            </a:pPr>
            <a:r>
              <a:rPr lang="en-US" sz="1700" dirty="0">
                <a:solidFill>
                  <a:srgbClr val="DAD8E9"/>
                </a:solidFill>
                <a:latin typeface="Mukta Light" pitchFamily="34" charset="0"/>
                <a:ea typeface="Mukta Light" pitchFamily="34" charset="-122"/>
                <a:cs typeface="Mukta Light" pitchFamily="34" charset="-120"/>
              </a:rPr>
              <a:t>The framework enables proactive threat mitigation, minimizing network downtime and financial losses (Uhm &amp; Pak, 2022).</a:t>
            </a:r>
            <a:endParaRPr lang="en-US" sz="1700" dirty="0"/>
          </a:p>
        </p:txBody>
      </p:sp>
      <p:pic>
        <p:nvPicPr>
          <p:cNvPr id="9" name="Image 2" descr="preencoded.png"/>
          <p:cNvPicPr>
            <a:picLocks noChangeAspect="1"/>
          </p:cNvPicPr>
          <p:nvPr/>
        </p:nvPicPr>
        <p:blipFill>
          <a:blip r:embed="rId5"/>
          <a:stretch>
            <a:fillRect/>
          </a:stretch>
        </p:blipFill>
        <p:spPr>
          <a:xfrm>
            <a:off x="572810" y="3850958"/>
            <a:ext cx="818317" cy="1309449"/>
          </a:xfrm>
          <a:prstGeom prst="rect">
            <a:avLst/>
          </a:prstGeom>
        </p:spPr>
      </p:pic>
      <p:sp>
        <p:nvSpPr>
          <p:cNvPr id="10" name="Text 5"/>
          <p:cNvSpPr/>
          <p:nvPr/>
        </p:nvSpPr>
        <p:spPr>
          <a:xfrm>
            <a:off x="1636633" y="4165156"/>
            <a:ext cx="3006566" cy="227409"/>
          </a:xfrm>
          <a:prstGeom prst="rect">
            <a:avLst/>
          </a:prstGeom>
          <a:noFill/>
          <a:ln/>
        </p:spPr>
        <p:txBody>
          <a:bodyPr wrap="none" lIns="0" tIns="0" rIns="0" bIns="0" rtlCol="0" anchor="t"/>
          <a:lstStyle/>
          <a:p>
            <a:pPr marL="0" indent="0" algn="l">
              <a:lnSpc>
                <a:spcPts val="1750"/>
              </a:lnSpc>
              <a:buNone/>
            </a:pPr>
            <a:r>
              <a:rPr lang="en-US" sz="2000" dirty="0">
                <a:solidFill>
                  <a:srgbClr val="DAD8E9"/>
                </a:solidFill>
                <a:latin typeface="Prompt Medium" pitchFamily="34" charset="0"/>
                <a:ea typeface="Prompt Medium" pitchFamily="34" charset="-122"/>
                <a:cs typeface="Prompt Medium" pitchFamily="34" charset="-120"/>
              </a:rPr>
              <a:t>Economic and Operational Impact</a:t>
            </a:r>
            <a:endParaRPr lang="en-US" sz="2000" dirty="0"/>
          </a:p>
        </p:txBody>
      </p:sp>
      <p:sp>
        <p:nvSpPr>
          <p:cNvPr id="11" name="Text 6"/>
          <p:cNvSpPr/>
          <p:nvPr/>
        </p:nvSpPr>
        <p:spPr>
          <a:xfrm>
            <a:off x="1636633" y="4490673"/>
            <a:ext cx="12420957" cy="261937"/>
          </a:xfrm>
          <a:prstGeom prst="rect">
            <a:avLst/>
          </a:prstGeom>
          <a:noFill/>
          <a:ln/>
        </p:spPr>
        <p:txBody>
          <a:bodyPr wrap="none" lIns="0" tIns="0" rIns="0" bIns="0" rtlCol="0" anchor="t"/>
          <a:lstStyle/>
          <a:p>
            <a:pPr marL="0" indent="0" algn="l">
              <a:lnSpc>
                <a:spcPts val="2050"/>
              </a:lnSpc>
              <a:buNone/>
            </a:pPr>
            <a:r>
              <a:rPr lang="en-US" sz="1700" dirty="0">
                <a:solidFill>
                  <a:srgbClr val="DAD8E9"/>
                </a:solidFill>
                <a:latin typeface="Mukta Light" pitchFamily="34" charset="0"/>
                <a:ea typeface="Mukta Light" pitchFamily="34" charset="-122"/>
                <a:cs typeface="Mukta Light" pitchFamily="34" charset="-120"/>
              </a:rPr>
              <a:t>The framework ensures operational continuity and reduces the financial risks associated with Wi-Fi DoS attacks (Dietz et al., 2018).</a:t>
            </a:r>
            <a:endParaRPr lang="en-US" sz="1700" dirty="0"/>
          </a:p>
        </p:txBody>
      </p:sp>
      <p:pic>
        <p:nvPicPr>
          <p:cNvPr id="12" name="Image 3" descr="preencoded.png"/>
          <p:cNvPicPr>
            <a:picLocks noChangeAspect="1"/>
          </p:cNvPicPr>
          <p:nvPr/>
        </p:nvPicPr>
        <p:blipFill>
          <a:blip r:embed="rId6"/>
          <a:stretch>
            <a:fillRect/>
          </a:stretch>
        </p:blipFill>
        <p:spPr>
          <a:xfrm>
            <a:off x="572810" y="5160407"/>
            <a:ext cx="818317" cy="1309449"/>
          </a:xfrm>
          <a:prstGeom prst="rect">
            <a:avLst/>
          </a:prstGeom>
        </p:spPr>
      </p:pic>
      <p:sp>
        <p:nvSpPr>
          <p:cNvPr id="13" name="Text 7"/>
          <p:cNvSpPr/>
          <p:nvPr/>
        </p:nvSpPr>
        <p:spPr>
          <a:xfrm>
            <a:off x="1636633" y="5474606"/>
            <a:ext cx="2409706" cy="227409"/>
          </a:xfrm>
          <a:prstGeom prst="rect">
            <a:avLst/>
          </a:prstGeom>
          <a:noFill/>
          <a:ln/>
        </p:spPr>
        <p:txBody>
          <a:bodyPr wrap="none" lIns="0" tIns="0" rIns="0" bIns="0" rtlCol="0" anchor="t"/>
          <a:lstStyle/>
          <a:p>
            <a:pPr marL="0" indent="0" algn="l">
              <a:lnSpc>
                <a:spcPts val="1750"/>
              </a:lnSpc>
              <a:buNone/>
            </a:pPr>
            <a:r>
              <a:rPr lang="en-US" sz="2000" dirty="0">
                <a:solidFill>
                  <a:srgbClr val="DAD8E9"/>
                </a:solidFill>
                <a:latin typeface="Prompt Medium" pitchFamily="34" charset="0"/>
                <a:ea typeface="Prompt Medium" pitchFamily="34" charset="-122"/>
                <a:cs typeface="Prompt Medium" pitchFamily="34" charset="-120"/>
              </a:rPr>
              <a:t>Foundational Contributions</a:t>
            </a:r>
            <a:endParaRPr lang="en-US" sz="2000" dirty="0"/>
          </a:p>
        </p:txBody>
      </p:sp>
      <p:sp>
        <p:nvSpPr>
          <p:cNvPr id="14" name="Text 8"/>
          <p:cNvSpPr/>
          <p:nvPr/>
        </p:nvSpPr>
        <p:spPr>
          <a:xfrm>
            <a:off x="1636633" y="5800123"/>
            <a:ext cx="12420957" cy="261937"/>
          </a:xfrm>
          <a:prstGeom prst="rect">
            <a:avLst/>
          </a:prstGeom>
          <a:noFill/>
          <a:ln/>
        </p:spPr>
        <p:txBody>
          <a:bodyPr wrap="none" lIns="0" tIns="0" rIns="0" bIns="0" rtlCol="0" anchor="t"/>
          <a:lstStyle/>
          <a:p>
            <a:pPr marL="0" indent="0" algn="l">
              <a:lnSpc>
                <a:spcPts val="2050"/>
              </a:lnSpc>
              <a:buNone/>
            </a:pPr>
            <a:r>
              <a:rPr lang="en-US" sz="1700" dirty="0">
                <a:solidFill>
                  <a:srgbClr val="DAD8E9"/>
                </a:solidFill>
                <a:latin typeface="Mukta Light" pitchFamily="34" charset="0"/>
                <a:ea typeface="Mukta Light" pitchFamily="34" charset="-122"/>
                <a:cs typeface="Mukta Light" pitchFamily="34" charset="-120"/>
              </a:rPr>
              <a:t>The framework serves as a basis for future research in advanced IoT security techniques (Bandaru et al., 2024).</a:t>
            </a:r>
            <a:endParaRPr lang="en-US" sz="1700" dirty="0"/>
          </a:p>
        </p:txBody>
      </p:sp>
      <p:pic>
        <p:nvPicPr>
          <p:cNvPr id="15" name="Image 4" descr="preencoded.png"/>
          <p:cNvPicPr>
            <a:picLocks noChangeAspect="1"/>
          </p:cNvPicPr>
          <p:nvPr/>
        </p:nvPicPr>
        <p:blipFill>
          <a:blip r:embed="rId7"/>
          <a:stretch>
            <a:fillRect/>
          </a:stretch>
        </p:blipFill>
        <p:spPr>
          <a:xfrm>
            <a:off x="572810" y="6469856"/>
            <a:ext cx="818317" cy="1309449"/>
          </a:xfrm>
          <a:prstGeom prst="rect">
            <a:avLst/>
          </a:prstGeom>
        </p:spPr>
      </p:pic>
      <p:sp>
        <p:nvSpPr>
          <p:cNvPr id="16" name="Text 9"/>
          <p:cNvSpPr/>
          <p:nvPr/>
        </p:nvSpPr>
        <p:spPr>
          <a:xfrm>
            <a:off x="1636633" y="6784055"/>
            <a:ext cx="1850708" cy="227409"/>
          </a:xfrm>
          <a:prstGeom prst="rect">
            <a:avLst/>
          </a:prstGeom>
          <a:noFill/>
          <a:ln/>
        </p:spPr>
        <p:txBody>
          <a:bodyPr wrap="none" lIns="0" tIns="0" rIns="0" bIns="0" rtlCol="0" anchor="t"/>
          <a:lstStyle/>
          <a:p>
            <a:pPr marL="0" indent="0" algn="l">
              <a:lnSpc>
                <a:spcPts val="1750"/>
              </a:lnSpc>
              <a:buNone/>
            </a:pPr>
            <a:r>
              <a:rPr lang="en-US" sz="2000" dirty="0">
                <a:solidFill>
                  <a:srgbClr val="DAD8E9"/>
                </a:solidFill>
                <a:latin typeface="Prompt Medium" pitchFamily="34" charset="0"/>
                <a:ea typeface="Prompt Medium" pitchFamily="34" charset="-122"/>
                <a:cs typeface="Prompt Medium" pitchFamily="34" charset="-120"/>
              </a:rPr>
              <a:t>Stakeholder Benefits</a:t>
            </a:r>
            <a:endParaRPr lang="en-US" sz="2000" dirty="0"/>
          </a:p>
        </p:txBody>
      </p:sp>
      <p:sp>
        <p:nvSpPr>
          <p:cNvPr id="17" name="Text 10"/>
          <p:cNvSpPr/>
          <p:nvPr/>
        </p:nvSpPr>
        <p:spPr>
          <a:xfrm>
            <a:off x="1636633" y="7109572"/>
            <a:ext cx="12420957" cy="261937"/>
          </a:xfrm>
          <a:prstGeom prst="rect">
            <a:avLst/>
          </a:prstGeom>
          <a:noFill/>
          <a:ln/>
        </p:spPr>
        <p:txBody>
          <a:bodyPr wrap="none" lIns="0" tIns="0" rIns="0" bIns="0" rtlCol="0" anchor="t"/>
          <a:lstStyle/>
          <a:p>
            <a:pPr marL="0" indent="0" algn="l">
              <a:lnSpc>
                <a:spcPts val="2050"/>
              </a:lnSpc>
              <a:buNone/>
            </a:pPr>
            <a:r>
              <a:rPr lang="en-US" sz="1700" dirty="0">
                <a:solidFill>
                  <a:srgbClr val="DAD8E9"/>
                </a:solidFill>
                <a:latin typeface="Mukta Light" pitchFamily="34" charset="0"/>
                <a:ea typeface="Mukta Light" pitchFamily="34" charset="-122"/>
                <a:cs typeface="Mukta Light" pitchFamily="34" charset="-120"/>
              </a:rPr>
              <a:t>The framework provides benefits to IoT manufacturers, developers, and consumers (Abdul-Ghani &amp; Konstantas, 2019).</a:t>
            </a:r>
            <a:endParaRPr lang="en-US" sz="1700" dirty="0"/>
          </a:p>
        </p:txBody>
      </p:sp>
      <p:sp>
        <p:nvSpPr>
          <p:cNvPr id="19" name="Slide Number Placeholder 18">
            <a:extLst>
              <a:ext uri="{FF2B5EF4-FFF2-40B4-BE49-F238E27FC236}">
                <a16:creationId xmlns:a16="http://schemas.microsoft.com/office/drawing/2014/main" id="{921ADB60-6DC2-F634-BF92-A9920E0E5EEC}"/>
              </a:ext>
            </a:extLst>
          </p:cNvPr>
          <p:cNvSpPr>
            <a:spLocks noGrp="1"/>
          </p:cNvSpPr>
          <p:nvPr>
            <p:ph type="sldNum" sz="quarter" idx="11"/>
          </p:nvPr>
        </p:nvSpPr>
        <p:spPr/>
        <p:txBody>
          <a:bodyPr/>
          <a:lstStyle/>
          <a:p>
            <a:fld id="{E3534682-61BD-471C-B96F-AB75D1C99445}" type="slidenum">
              <a:rPr lang="en-GB" smtClean="0"/>
              <a:pPr/>
              <a:t>8</a:t>
            </a:fld>
            <a:endParaRPr lang="en-GB"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0085" y="610433"/>
            <a:ext cx="4866799" cy="539710"/>
          </a:xfrm>
          <a:prstGeom prst="rect">
            <a:avLst/>
          </a:prstGeom>
          <a:noFill/>
          <a:ln/>
        </p:spPr>
        <p:txBody>
          <a:bodyPr wrap="none" lIns="0" tIns="0" rIns="0" bIns="0" rtlCol="0" anchor="t"/>
          <a:lstStyle/>
          <a:p>
            <a:pPr marL="0" indent="0">
              <a:lnSpc>
                <a:spcPts val="4250"/>
              </a:lnSpc>
              <a:buNone/>
            </a:pPr>
            <a:r>
              <a:rPr lang="en-US" sz="3400" dirty="0">
                <a:solidFill>
                  <a:srgbClr val="C6BFEE"/>
                </a:solidFill>
                <a:latin typeface="Prompt Medium" pitchFamily="34" charset="0"/>
                <a:ea typeface="Prompt Medium" pitchFamily="34" charset="-122"/>
                <a:cs typeface="Prompt Medium" pitchFamily="34" charset="-120"/>
              </a:rPr>
              <a:t>Research Methodology</a:t>
            </a:r>
            <a:endParaRPr lang="en-US" sz="3400" dirty="0"/>
          </a:p>
        </p:txBody>
      </p:sp>
      <p:sp>
        <p:nvSpPr>
          <p:cNvPr id="3" name="Shape 1"/>
          <p:cNvSpPr/>
          <p:nvPr/>
        </p:nvSpPr>
        <p:spPr>
          <a:xfrm>
            <a:off x="7303770" y="1538764"/>
            <a:ext cx="22860" cy="6080284"/>
          </a:xfrm>
          <a:prstGeom prst="roundRect">
            <a:avLst>
              <a:gd name="adj" fmla="val 357045"/>
            </a:avLst>
          </a:prstGeom>
          <a:solidFill>
            <a:srgbClr val="6D4562"/>
          </a:solidFill>
          <a:ln/>
        </p:spPr>
        <p:txBody>
          <a:bodyPr/>
          <a:lstStyle/>
          <a:p>
            <a:endParaRPr lang="en-GB"/>
          </a:p>
        </p:txBody>
      </p:sp>
      <p:sp>
        <p:nvSpPr>
          <p:cNvPr id="4" name="Shape 2"/>
          <p:cNvSpPr/>
          <p:nvPr/>
        </p:nvSpPr>
        <p:spPr>
          <a:xfrm>
            <a:off x="6439376" y="1964531"/>
            <a:ext cx="680085" cy="22860"/>
          </a:xfrm>
          <a:prstGeom prst="roundRect">
            <a:avLst>
              <a:gd name="adj" fmla="val 357045"/>
            </a:avLst>
          </a:prstGeom>
          <a:solidFill>
            <a:srgbClr val="6D4562"/>
          </a:solidFill>
          <a:ln/>
        </p:spPr>
        <p:txBody>
          <a:bodyPr/>
          <a:lstStyle/>
          <a:p>
            <a:endParaRPr lang="en-GB"/>
          </a:p>
        </p:txBody>
      </p:sp>
      <p:sp>
        <p:nvSpPr>
          <p:cNvPr id="5" name="Shape 3"/>
          <p:cNvSpPr/>
          <p:nvPr/>
        </p:nvSpPr>
        <p:spPr>
          <a:xfrm>
            <a:off x="7096601" y="1757363"/>
            <a:ext cx="437198" cy="437198"/>
          </a:xfrm>
          <a:prstGeom prst="roundRect">
            <a:avLst>
              <a:gd name="adj" fmla="val 18669"/>
            </a:avLst>
          </a:prstGeom>
          <a:solidFill>
            <a:srgbClr val="542C49"/>
          </a:solidFill>
          <a:ln w="7620">
            <a:solidFill>
              <a:srgbClr val="6D4562"/>
            </a:solidFill>
            <a:prstDash val="solid"/>
          </a:ln>
        </p:spPr>
        <p:txBody>
          <a:bodyPr/>
          <a:lstStyle/>
          <a:p>
            <a:endParaRPr lang="en-GB"/>
          </a:p>
        </p:txBody>
      </p:sp>
      <p:sp>
        <p:nvSpPr>
          <p:cNvPr id="6" name="Text 4"/>
          <p:cNvSpPr/>
          <p:nvPr/>
        </p:nvSpPr>
        <p:spPr>
          <a:xfrm>
            <a:off x="7266742" y="1846421"/>
            <a:ext cx="96917" cy="259080"/>
          </a:xfrm>
          <a:prstGeom prst="rect">
            <a:avLst/>
          </a:prstGeom>
          <a:noFill/>
          <a:ln/>
        </p:spPr>
        <p:txBody>
          <a:bodyPr wrap="none" lIns="0" tIns="0" rIns="0" bIns="0" rtlCol="0" anchor="t"/>
          <a:lstStyle/>
          <a:p>
            <a:pPr marL="0" indent="0" algn="ctr">
              <a:lnSpc>
                <a:spcPts val="2000"/>
              </a:lnSpc>
              <a:buNone/>
            </a:pPr>
            <a:r>
              <a:rPr lang="en-US" sz="2000" dirty="0">
                <a:solidFill>
                  <a:srgbClr val="DAD8E9"/>
                </a:solidFill>
                <a:latin typeface="Prompt Medium" pitchFamily="34" charset="0"/>
                <a:ea typeface="Prompt Medium" pitchFamily="34" charset="-122"/>
                <a:cs typeface="Prompt Medium" pitchFamily="34" charset="-120"/>
              </a:rPr>
              <a:t>1</a:t>
            </a:r>
            <a:endParaRPr lang="en-US" sz="2000" dirty="0"/>
          </a:p>
        </p:txBody>
      </p:sp>
      <p:sp>
        <p:nvSpPr>
          <p:cNvPr id="7" name="Text 5"/>
          <p:cNvSpPr/>
          <p:nvPr/>
        </p:nvSpPr>
        <p:spPr>
          <a:xfrm>
            <a:off x="2590681" y="1733074"/>
            <a:ext cx="3655695" cy="269915"/>
          </a:xfrm>
          <a:prstGeom prst="rect">
            <a:avLst/>
          </a:prstGeom>
          <a:noFill/>
          <a:ln/>
        </p:spPr>
        <p:txBody>
          <a:bodyPr wrap="none" lIns="0" tIns="0" rIns="0" bIns="0" rtlCol="0" anchor="t"/>
          <a:lstStyle/>
          <a:p>
            <a:pPr marL="0" indent="0" algn="r">
              <a:lnSpc>
                <a:spcPts val="2100"/>
              </a:lnSpc>
              <a:buNone/>
            </a:pPr>
            <a:r>
              <a:rPr lang="en-US" sz="1700" dirty="0">
                <a:solidFill>
                  <a:srgbClr val="DAD8E9"/>
                </a:solidFill>
                <a:latin typeface="Prompt Medium" pitchFamily="34" charset="0"/>
                <a:ea typeface="Prompt Medium" pitchFamily="34" charset="-122"/>
                <a:cs typeface="Prompt Medium" pitchFamily="34" charset="-120"/>
              </a:rPr>
              <a:t>Data Collection and Preprocessing</a:t>
            </a:r>
            <a:endParaRPr lang="en-US" sz="1700" dirty="0"/>
          </a:p>
        </p:txBody>
      </p:sp>
      <p:sp>
        <p:nvSpPr>
          <p:cNvPr id="8" name="Text 6"/>
          <p:cNvSpPr/>
          <p:nvPr/>
        </p:nvSpPr>
        <p:spPr>
          <a:xfrm>
            <a:off x="680085" y="2119551"/>
            <a:ext cx="5566291" cy="932617"/>
          </a:xfrm>
          <a:prstGeom prst="rect">
            <a:avLst/>
          </a:prstGeom>
          <a:noFill/>
          <a:ln/>
        </p:spPr>
        <p:txBody>
          <a:bodyPr wrap="square" lIns="0" tIns="0" rIns="0" bIns="0" rtlCol="0" anchor="t"/>
          <a:lstStyle/>
          <a:p>
            <a:pPr marL="0" indent="0" algn="r">
              <a:lnSpc>
                <a:spcPts val="2400"/>
              </a:lnSpc>
              <a:buNone/>
            </a:pPr>
            <a:r>
              <a:rPr lang="en-US" sz="1700" dirty="0">
                <a:solidFill>
                  <a:srgbClr val="DAD8E9"/>
                </a:solidFill>
                <a:latin typeface="Mukta Light" pitchFamily="34" charset="0"/>
                <a:ea typeface="Mukta Light" pitchFamily="34" charset="-122"/>
                <a:cs typeface="Mukta Light" pitchFamily="34" charset="-120"/>
              </a:rPr>
              <a:t>Public IoT datasets are filtered, normalized, and combined with custom-generated Wi-Fi DoS attack data to create realistic traffic scenarios.</a:t>
            </a:r>
            <a:endParaRPr lang="en-US" sz="1700" dirty="0"/>
          </a:p>
        </p:txBody>
      </p:sp>
      <p:sp>
        <p:nvSpPr>
          <p:cNvPr id="9" name="Shape 7"/>
          <p:cNvSpPr/>
          <p:nvPr/>
        </p:nvSpPr>
        <p:spPr>
          <a:xfrm>
            <a:off x="7510939" y="2936081"/>
            <a:ext cx="680085" cy="22860"/>
          </a:xfrm>
          <a:prstGeom prst="roundRect">
            <a:avLst>
              <a:gd name="adj" fmla="val 357045"/>
            </a:avLst>
          </a:prstGeom>
          <a:solidFill>
            <a:srgbClr val="6D4562"/>
          </a:solidFill>
          <a:ln/>
        </p:spPr>
        <p:txBody>
          <a:bodyPr/>
          <a:lstStyle/>
          <a:p>
            <a:endParaRPr lang="en-GB"/>
          </a:p>
        </p:txBody>
      </p:sp>
      <p:sp>
        <p:nvSpPr>
          <p:cNvPr id="10" name="Shape 8"/>
          <p:cNvSpPr/>
          <p:nvPr/>
        </p:nvSpPr>
        <p:spPr>
          <a:xfrm>
            <a:off x="7096601" y="2728913"/>
            <a:ext cx="437198" cy="437198"/>
          </a:xfrm>
          <a:prstGeom prst="roundRect">
            <a:avLst>
              <a:gd name="adj" fmla="val 18669"/>
            </a:avLst>
          </a:prstGeom>
          <a:solidFill>
            <a:srgbClr val="542C49"/>
          </a:solidFill>
          <a:ln w="7620">
            <a:solidFill>
              <a:srgbClr val="6D4562"/>
            </a:solidFill>
            <a:prstDash val="solid"/>
          </a:ln>
        </p:spPr>
        <p:txBody>
          <a:bodyPr/>
          <a:lstStyle/>
          <a:p>
            <a:endParaRPr lang="en-GB"/>
          </a:p>
        </p:txBody>
      </p:sp>
      <p:sp>
        <p:nvSpPr>
          <p:cNvPr id="11" name="Text 9"/>
          <p:cNvSpPr/>
          <p:nvPr/>
        </p:nvSpPr>
        <p:spPr>
          <a:xfrm>
            <a:off x="7239357" y="2817971"/>
            <a:ext cx="151567" cy="259080"/>
          </a:xfrm>
          <a:prstGeom prst="rect">
            <a:avLst/>
          </a:prstGeom>
          <a:noFill/>
          <a:ln/>
        </p:spPr>
        <p:txBody>
          <a:bodyPr wrap="none" lIns="0" tIns="0" rIns="0" bIns="0" rtlCol="0" anchor="t"/>
          <a:lstStyle/>
          <a:p>
            <a:pPr marL="0" indent="0" algn="ctr">
              <a:lnSpc>
                <a:spcPts val="2000"/>
              </a:lnSpc>
              <a:buNone/>
            </a:pPr>
            <a:r>
              <a:rPr lang="en-US" sz="2000" dirty="0">
                <a:solidFill>
                  <a:srgbClr val="DAD8E9"/>
                </a:solidFill>
                <a:latin typeface="Prompt Medium" pitchFamily="34" charset="0"/>
                <a:ea typeface="Prompt Medium" pitchFamily="34" charset="-122"/>
                <a:cs typeface="Prompt Medium" pitchFamily="34" charset="-120"/>
              </a:rPr>
              <a:t>2</a:t>
            </a:r>
            <a:endParaRPr lang="en-US" sz="2000" dirty="0"/>
          </a:p>
        </p:txBody>
      </p:sp>
      <p:sp>
        <p:nvSpPr>
          <p:cNvPr id="12" name="Text 10"/>
          <p:cNvSpPr/>
          <p:nvPr/>
        </p:nvSpPr>
        <p:spPr>
          <a:xfrm>
            <a:off x="8384024" y="2704624"/>
            <a:ext cx="3286958" cy="269915"/>
          </a:xfrm>
          <a:prstGeom prst="rect">
            <a:avLst/>
          </a:prstGeom>
          <a:noFill/>
          <a:ln/>
        </p:spPr>
        <p:txBody>
          <a:bodyPr wrap="none" lIns="0" tIns="0" rIns="0" bIns="0" rtlCol="0" anchor="t"/>
          <a:lstStyle/>
          <a:p>
            <a:pPr marL="0" indent="0" algn="l">
              <a:lnSpc>
                <a:spcPts val="2100"/>
              </a:lnSpc>
              <a:buNone/>
            </a:pPr>
            <a:r>
              <a:rPr lang="en-US" sz="1700" dirty="0">
                <a:solidFill>
                  <a:srgbClr val="DAD8E9"/>
                </a:solidFill>
                <a:latin typeface="Prompt Medium" pitchFamily="34" charset="0"/>
                <a:ea typeface="Prompt Medium" pitchFamily="34" charset="-122"/>
                <a:cs typeface="Prompt Medium" pitchFamily="34" charset="-120"/>
              </a:rPr>
              <a:t>Model and Algorithm Selection</a:t>
            </a:r>
            <a:endParaRPr lang="en-US" sz="1700" dirty="0"/>
          </a:p>
        </p:txBody>
      </p:sp>
      <p:sp>
        <p:nvSpPr>
          <p:cNvPr id="13" name="Text 11"/>
          <p:cNvSpPr/>
          <p:nvPr/>
        </p:nvSpPr>
        <p:spPr>
          <a:xfrm>
            <a:off x="8384024" y="3091101"/>
            <a:ext cx="5566291" cy="621744"/>
          </a:xfrm>
          <a:prstGeom prst="rect">
            <a:avLst/>
          </a:prstGeom>
          <a:noFill/>
          <a:ln/>
        </p:spPr>
        <p:txBody>
          <a:bodyPr wrap="square" lIns="0" tIns="0" rIns="0" bIns="0" rtlCol="0" anchor="t"/>
          <a:lstStyle/>
          <a:p>
            <a:pPr marL="0" indent="0" algn="l">
              <a:lnSpc>
                <a:spcPts val="2400"/>
              </a:lnSpc>
              <a:buNone/>
            </a:pPr>
            <a:r>
              <a:rPr lang="en-US" sz="1700" dirty="0">
                <a:solidFill>
                  <a:srgbClr val="DAD8E9"/>
                </a:solidFill>
                <a:latin typeface="Mukta Light" pitchFamily="34" charset="0"/>
                <a:ea typeface="Mukta Light" pitchFamily="34" charset="-122"/>
                <a:cs typeface="Mukta Light" pitchFamily="34" charset="-120"/>
              </a:rPr>
              <a:t>Lightweight ML models and anomaly detection algorithms suitable for IoT environments are chosen for evaluation.</a:t>
            </a:r>
            <a:endParaRPr lang="en-US" sz="1700" dirty="0"/>
          </a:p>
        </p:txBody>
      </p:sp>
      <p:sp>
        <p:nvSpPr>
          <p:cNvPr id="14" name="Shape 12"/>
          <p:cNvSpPr/>
          <p:nvPr/>
        </p:nvSpPr>
        <p:spPr>
          <a:xfrm>
            <a:off x="6439376" y="3866555"/>
            <a:ext cx="680085" cy="22860"/>
          </a:xfrm>
          <a:prstGeom prst="roundRect">
            <a:avLst>
              <a:gd name="adj" fmla="val 357045"/>
            </a:avLst>
          </a:prstGeom>
          <a:solidFill>
            <a:srgbClr val="6D4562"/>
          </a:solidFill>
          <a:ln/>
        </p:spPr>
        <p:txBody>
          <a:bodyPr/>
          <a:lstStyle/>
          <a:p>
            <a:endParaRPr lang="en-GB"/>
          </a:p>
        </p:txBody>
      </p:sp>
      <p:sp>
        <p:nvSpPr>
          <p:cNvPr id="15" name="Shape 13"/>
          <p:cNvSpPr/>
          <p:nvPr/>
        </p:nvSpPr>
        <p:spPr>
          <a:xfrm>
            <a:off x="7096601" y="3659386"/>
            <a:ext cx="437198" cy="437198"/>
          </a:xfrm>
          <a:prstGeom prst="roundRect">
            <a:avLst>
              <a:gd name="adj" fmla="val 18669"/>
            </a:avLst>
          </a:prstGeom>
          <a:solidFill>
            <a:srgbClr val="542C49"/>
          </a:solidFill>
          <a:ln w="7620">
            <a:solidFill>
              <a:srgbClr val="6D4562"/>
            </a:solidFill>
            <a:prstDash val="solid"/>
          </a:ln>
        </p:spPr>
        <p:txBody>
          <a:bodyPr/>
          <a:lstStyle/>
          <a:p>
            <a:endParaRPr lang="en-GB"/>
          </a:p>
        </p:txBody>
      </p:sp>
      <p:sp>
        <p:nvSpPr>
          <p:cNvPr id="16" name="Text 14"/>
          <p:cNvSpPr/>
          <p:nvPr/>
        </p:nvSpPr>
        <p:spPr>
          <a:xfrm>
            <a:off x="7239953" y="3748445"/>
            <a:ext cx="150376" cy="259080"/>
          </a:xfrm>
          <a:prstGeom prst="rect">
            <a:avLst/>
          </a:prstGeom>
          <a:noFill/>
          <a:ln/>
        </p:spPr>
        <p:txBody>
          <a:bodyPr wrap="none" lIns="0" tIns="0" rIns="0" bIns="0" rtlCol="0" anchor="t"/>
          <a:lstStyle/>
          <a:p>
            <a:pPr marL="0" indent="0" algn="ctr">
              <a:lnSpc>
                <a:spcPts val="2000"/>
              </a:lnSpc>
              <a:buNone/>
            </a:pPr>
            <a:r>
              <a:rPr lang="en-US" sz="2000" dirty="0">
                <a:solidFill>
                  <a:srgbClr val="DAD8E9"/>
                </a:solidFill>
                <a:latin typeface="Prompt Medium" pitchFamily="34" charset="0"/>
                <a:ea typeface="Prompt Medium" pitchFamily="34" charset="-122"/>
                <a:cs typeface="Prompt Medium" pitchFamily="34" charset="-120"/>
              </a:rPr>
              <a:t>3</a:t>
            </a:r>
            <a:endParaRPr lang="en-US" sz="2000" dirty="0"/>
          </a:p>
        </p:txBody>
      </p:sp>
      <p:sp>
        <p:nvSpPr>
          <p:cNvPr id="17" name="Text 15"/>
          <p:cNvSpPr/>
          <p:nvPr/>
        </p:nvSpPr>
        <p:spPr>
          <a:xfrm>
            <a:off x="2864882" y="3635097"/>
            <a:ext cx="3381494" cy="269915"/>
          </a:xfrm>
          <a:prstGeom prst="rect">
            <a:avLst/>
          </a:prstGeom>
          <a:noFill/>
          <a:ln/>
        </p:spPr>
        <p:txBody>
          <a:bodyPr wrap="none" lIns="0" tIns="0" rIns="0" bIns="0" rtlCol="0" anchor="t"/>
          <a:lstStyle/>
          <a:p>
            <a:pPr marL="0" indent="0" algn="r">
              <a:lnSpc>
                <a:spcPts val="2100"/>
              </a:lnSpc>
              <a:buNone/>
            </a:pPr>
            <a:r>
              <a:rPr lang="en-US" sz="1700" dirty="0">
                <a:solidFill>
                  <a:srgbClr val="DAD8E9"/>
                </a:solidFill>
                <a:latin typeface="Prompt Medium" pitchFamily="34" charset="0"/>
                <a:ea typeface="Prompt Medium" pitchFamily="34" charset="-122"/>
                <a:cs typeface="Prompt Medium" pitchFamily="34" charset="-120"/>
              </a:rPr>
              <a:t>Model and Algorithm Evaluation</a:t>
            </a:r>
            <a:endParaRPr lang="en-US" sz="1700" dirty="0"/>
          </a:p>
        </p:txBody>
      </p:sp>
      <p:sp>
        <p:nvSpPr>
          <p:cNvPr id="18" name="Text 16"/>
          <p:cNvSpPr/>
          <p:nvPr/>
        </p:nvSpPr>
        <p:spPr>
          <a:xfrm>
            <a:off x="680085" y="4021574"/>
            <a:ext cx="5566291" cy="621744"/>
          </a:xfrm>
          <a:prstGeom prst="rect">
            <a:avLst/>
          </a:prstGeom>
          <a:noFill/>
          <a:ln/>
        </p:spPr>
        <p:txBody>
          <a:bodyPr wrap="square" lIns="0" tIns="0" rIns="0" bIns="0" rtlCol="0" anchor="t"/>
          <a:lstStyle/>
          <a:p>
            <a:pPr marL="0" indent="0" algn="r">
              <a:lnSpc>
                <a:spcPts val="2400"/>
              </a:lnSpc>
              <a:buNone/>
            </a:pPr>
            <a:r>
              <a:rPr lang="en-US" sz="1700" dirty="0">
                <a:solidFill>
                  <a:srgbClr val="DAD8E9"/>
                </a:solidFill>
                <a:latin typeface="Mukta Light" pitchFamily="34" charset="0"/>
                <a:ea typeface="Mukta Light" pitchFamily="34" charset="-122"/>
                <a:cs typeface="Mukta Light" pitchFamily="34" charset="-120"/>
              </a:rPr>
              <a:t>Selected models are evaluated using metrics like accuracy and precision to classify normal and malicious traffic.</a:t>
            </a:r>
            <a:endParaRPr lang="en-US" sz="1700" dirty="0"/>
          </a:p>
        </p:txBody>
      </p:sp>
      <p:sp>
        <p:nvSpPr>
          <p:cNvPr id="19" name="Shape 17"/>
          <p:cNvSpPr/>
          <p:nvPr/>
        </p:nvSpPr>
        <p:spPr>
          <a:xfrm>
            <a:off x="7510939" y="4741069"/>
            <a:ext cx="680085" cy="22860"/>
          </a:xfrm>
          <a:prstGeom prst="roundRect">
            <a:avLst>
              <a:gd name="adj" fmla="val 357045"/>
            </a:avLst>
          </a:prstGeom>
          <a:solidFill>
            <a:srgbClr val="6D4562"/>
          </a:solidFill>
          <a:ln/>
        </p:spPr>
        <p:txBody>
          <a:bodyPr/>
          <a:lstStyle/>
          <a:p>
            <a:endParaRPr lang="en-GB"/>
          </a:p>
        </p:txBody>
      </p:sp>
      <p:sp>
        <p:nvSpPr>
          <p:cNvPr id="20" name="Shape 18"/>
          <p:cNvSpPr/>
          <p:nvPr/>
        </p:nvSpPr>
        <p:spPr>
          <a:xfrm>
            <a:off x="7096601" y="4533900"/>
            <a:ext cx="437198" cy="437198"/>
          </a:xfrm>
          <a:prstGeom prst="roundRect">
            <a:avLst>
              <a:gd name="adj" fmla="val 18669"/>
            </a:avLst>
          </a:prstGeom>
          <a:solidFill>
            <a:srgbClr val="542C49"/>
          </a:solidFill>
          <a:ln w="7620">
            <a:solidFill>
              <a:srgbClr val="6D4562"/>
            </a:solidFill>
            <a:prstDash val="solid"/>
          </a:ln>
        </p:spPr>
        <p:txBody>
          <a:bodyPr/>
          <a:lstStyle/>
          <a:p>
            <a:endParaRPr lang="en-GB"/>
          </a:p>
        </p:txBody>
      </p:sp>
      <p:sp>
        <p:nvSpPr>
          <p:cNvPr id="21" name="Text 19"/>
          <p:cNvSpPr/>
          <p:nvPr/>
        </p:nvSpPr>
        <p:spPr>
          <a:xfrm>
            <a:off x="7236262" y="4622959"/>
            <a:ext cx="157877" cy="259080"/>
          </a:xfrm>
          <a:prstGeom prst="rect">
            <a:avLst/>
          </a:prstGeom>
          <a:noFill/>
          <a:ln/>
        </p:spPr>
        <p:txBody>
          <a:bodyPr wrap="none" lIns="0" tIns="0" rIns="0" bIns="0" rtlCol="0" anchor="t"/>
          <a:lstStyle/>
          <a:p>
            <a:pPr marL="0" indent="0" algn="ctr">
              <a:lnSpc>
                <a:spcPts val="2000"/>
              </a:lnSpc>
              <a:buNone/>
            </a:pPr>
            <a:r>
              <a:rPr lang="en-US" sz="2000" dirty="0">
                <a:solidFill>
                  <a:srgbClr val="DAD8E9"/>
                </a:solidFill>
                <a:latin typeface="Prompt Medium" pitchFamily="34" charset="0"/>
                <a:ea typeface="Prompt Medium" pitchFamily="34" charset="-122"/>
                <a:cs typeface="Prompt Medium" pitchFamily="34" charset="-120"/>
              </a:rPr>
              <a:t>4</a:t>
            </a:r>
            <a:endParaRPr lang="en-US" sz="2000" dirty="0"/>
          </a:p>
        </p:txBody>
      </p:sp>
      <p:sp>
        <p:nvSpPr>
          <p:cNvPr id="22" name="Text 20"/>
          <p:cNvSpPr/>
          <p:nvPr/>
        </p:nvSpPr>
        <p:spPr>
          <a:xfrm>
            <a:off x="8384024" y="4509611"/>
            <a:ext cx="2159198" cy="269915"/>
          </a:xfrm>
          <a:prstGeom prst="rect">
            <a:avLst/>
          </a:prstGeom>
          <a:noFill/>
          <a:ln/>
        </p:spPr>
        <p:txBody>
          <a:bodyPr wrap="none" lIns="0" tIns="0" rIns="0" bIns="0" rtlCol="0" anchor="t"/>
          <a:lstStyle/>
          <a:p>
            <a:pPr marL="0" indent="0" algn="l">
              <a:lnSpc>
                <a:spcPts val="2100"/>
              </a:lnSpc>
              <a:buNone/>
            </a:pPr>
            <a:r>
              <a:rPr lang="en-US" sz="1700" dirty="0">
                <a:solidFill>
                  <a:srgbClr val="DAD8E9"/>
                </a:solidFill>
                <a:latin typeface="Prompt Medium" pitchFamily="34" charset="0"/>
                <a:ea typeface="Prompt Medium" pitchFamily="34" charset="-122"/>
                <a:cs typeface="Prompt Medium" pitchFamily="34" charset="-120"/>
              </a:rPr>
              <a:t>Attack Simulation</a:t>
            </a:r>
            <a:endParaRPr lang="en-US" sz="1700" dirty="0"/>
          </a:p>
        </p:txBody>
      </p:sp>
      <p:sp>
        <p:nvSpPr>
          <p:cNvPr id="23" name="Text 21"/>
          <p:cNvSpPr/>
          <p:nvPr/>
        </p:nvSpPr>
        <p:spPr>
          <a:xfrm>
            <a:off x="8384024" y="4896088"/>
            <a:ext cx="5566291" cy="621744"/>
          </a:xfrm>
          <a:prstGeom prst="rect">
            <a:avLst/>
          </a:prstGeom>
          <a:noFill/>
          <a:ln/>
        </p:spPr>
        <p:txBody>
          <a:bodyPr wrap="square" lIns="0" tIns="0" rIns="0" bIns="0" rtlCol="0" anchor="t"/>
          <a:lstStyle/>
          <a:p>
            <a:pPr marL="0" indent="0" algn="l">
              <a:lnSpc>
                <a:spcPts val="2400"/>
              </a:lnSpc>
              <a:buNone/>
            </a:pPr>
            <a:r>
              <a:rPr lang="en-US" sz="1700" dirty="0">
                <a:solidFill>
                  <a:srgbClr val="DAD8E9"/>
                </a:solidFill>
                <a:latin typeface="Mukta Light" pitchFamily="34" charset="0"/>
                <a:ea typeface="Mukta Light" pitchFamily="34" charset="-122"/>
                <a:cs typeface="Mukta Light" pitchFamily="34" charset="-120"/>
              </a:rPr>
              <a:t>Real-time Wi-Fi DoS attacks are simulated in IoT environments to test model performance in detecting live malicious traffic.</a:t>
            </a:r>
            <a:endParaRPr lang="en-US" sz="1700" dirty="0"/>
          </a:p>
        </p:txBody>
      </p:sp>
      <p:sp>
        <p:nvSpPr>
          <p:cNvPr id="24" name="Shape 22"/>
          <p:cNvSpPr/>
          <p:nvPr/>
        </p:nvSpPr>
        <p:spPr>
          <a:xfrm>
            <a:off x="6439376" y="5615583"/>
            <a:ext cx="680085" cy="22860"/>
          </a:xfrm>
          <a:prstGeom prst="roundRect">
            <a:avLst>
              <a:gd name="adj" fmla="val 357045"/>
            </a:avLst>
          </a:prstGeom>
          <a:solidFill>
            <a:srgbClr val="6D4562"/>
          </a:solidFill>
          <a:ln/>
        </p:spPr>
        <p:txBody>
          <a:bodyPr/>
          <a:lstStyle/>
          <a:p>
            <a:endParaRPr lang="en-GB"/>
          </a:p>
        </p:txBody>
      </p:sp>
      <p:sp>
        <p:nvSpPr>
          <p:cNvPr id="25" name="Shape 23"/>
          <p:cNvSpPr/>
          <p:nvPr/>
        </p:nvSpPr>
        <p:spPr>
          <a:xfrm>
            <a:off x="7096601" y="5408414"/>
            <a:ext cx="437198" cy="437198"/>
          </a:xfrm>
          <a:prstGeom prst="roundRect">
            <a:avLst>
              <a:gd name="adj" fmla="val 18669"/>
            </a:avLst>
          </a:prstGeom>
          <a:solidFill>
            <a:srgbClr val="542C49"/>
          </a:solidFill>
          <a:ln w="7620">
            <a:solidFill>
              <a:srgbClr val="6D4562"/>
            </a:solidFill>
            <a:prstDash val="solid"/>
          </a:ln>
        </p:spPr>
        <p:txBody>
          <a:bodyPr/>
          <a:lstStyle/>
          <a:p>
            <a:endParaRPr lang="en-GB"/>
          </a:p>
        </p:txBody>
      </p:sp>
      <p:sp>
        <p:nvSpPr>
          <p:cNvPr id="26" name="Text 24"/>
          <p:cNvSpPr/>
          <p:nvPr/>
        </p:nvSpPr>
        <p:spPr>
          <a:xfrm>
            <a:off x="7240429" y="5497473"/>
            <a:ext cx="149543" cy="259080"/>
          </a:xfrm>
          <a:prstGeom prst="rect">
            <a:avLst/>
          </a:prstGeom>
          <a:noFill/>
          <a:ln/>
        </p:spPr>
        <p:txBody>
          <a:bodyPr wrap="none" lIns="0" tIns="0" rIns="0" bIns="0" rtlCol="0" anchor="t"/>
          <a:lstStyle/>
          <a:p>
            <a:pPr marL="0" indent="0" algn="ctr">
              <a:lnSpc>
                <a:spcPts val="2000"/>
              </a:lnSpc>
              <a:buNone/>
            </a:pPr>
            <a:r>
              <a:rPr lang="en-US" sz="2000" dirty="0">
                <a:solidFill>
                  <a:srgbClr val="DAD8E9"/>
                </a:solidFill>
                <a:latin typeface="Prompt Medium" pitchFamily="34" charset="0"/>
                <a:ea typeface="Prompt Medium" pitchFamily="34" charset="-122"/>
                <a:cs typeface="Prompt Medium" pitchFamily="34" charset="-120"/>
              </a:rPr>
              <a:t>5</a:t>
            </a:r>
            <a:endParaRPr lang="en-US" sz="2000" dirty="0"/>
          </a:p>
        </p:txBody>
      </p:sp>
      <p:sp>
        <p:nvSpPr>
          <p:cNvPr id="27" name="Text 25"/>
          <p:cNvSpPr/>
          <p:nvPr/>
        </p:nvSpPr>
        <p:spPr>
          <a:xfrm>
            <a:off x="3872508" y="5384125"/>
            <a:ext cx="2373868" cy="269915"/>
          </a:xfrm>
          <a:prstGeom prst="rect">
            <a:avLst/>
          </a:prstGeom>
          <a:noFill/>
          <a:ln/>
        </p:spPr>
        <p:txBody>
          <a:bodyPr wrap="none" lIns="0" tIns="0" rIns="0" bIns="0" rtlCol="0" anchor="t"/>
          <a:lstStyle/>
          <a:p>
            <a:pPr marL="0" indent="0" algn="r">
              <a:lnSpc>
                <a:spcPts val="2100"/>
              </a:lnSpc>
              <a:buNone/>
            </a:pPr>
            <a:r>
              <a:rPr lang="en-US" sz="1700" dirty="0">
                <a:solidFill>
                  <a:srgbClr val="DAD8E9"/>
                </a:solidFill>
                <a:latin typeface="Prompt Medium" pitchFamily="34" charset="0"/>
                <a:ea typeface="Prompt Medium" pitchFamily="34" charset="-122"/>
                <a:cs typeface="Prompt Medium" pitchFamily="34" charset="-120"/>
              </a:rPr>
              <a:t>Framework Integration</a:t>
            </a:r>
            <a:endParaRPr lang="en-US" sz="1700" dirty="0"/>
          </a:p>
        </p:txBody>
      </p:sp>
      <p:sp>
        <p:nvSpPr>
          <p:cNvPr id="28" name="Text 26"/>
          <p:cNvSpPr/>
          <p:nvPr/>
        </p:nvSpPr>
        <p:spPr>
          <a:xfrm>
            <a:off x="680085" y="5770602"/>
            <a:ext cx="5566291" cy="621744"/>
          </a:xfrm>
          <a:prstGeom prst="rect">
            <a:avLst/>
          </a:prstGeom>
          <a:noFill/>
          <a:ln/>
        </p:spPr>
        <p:txBody>
          <a:bodyPr wrap="square" lIns="0" tIns="0" rIns="0" bIns="0" rtlCol="0" anchor="t"/>
          <a:lstStyle/>
          <a:p>
            <a:pPr marL="0" indent="0" algn="r">
              <a:lnSpc>
                <a:spcPts val="2400"/>
              </a:lnSpc>
              <a:buNone/>
            </a:pPr>
            <a:r>
              <a:rPr lang="en-US" sz="1700" dirty="0">
                <a:solidFill>
                  <a:srgbClr val="DAD8E9"/>
                </a:solidFill>
                <a:latin typeface="Mukta Light" pitchFamily="34" charset="0"/>
                <a:ea typeface="Mukta Light" pitchFamily="34" charset="-122"/>
                <a:cs typeface="Mukta Light" pitchFamily="34" charset="-120"/>
              </a:rPr>
              <a:t>A unified framework is developed using the most effective models and algorithms for real-time IoT threat detection.</a:t>
            </a:r>
            <a:endParaRPr lang="en-US" sz="1700" dirty="0"/>
          </a:p>
        </p:txBody>
      </p:sp>
      <p:sp>
        <p:nvSpPr>
          <p:cNvPr id="29" name="Shape 27"/>
          <p:cNvSpPr/>
          <p:nvPr/>
        </p:nvSpPr>
        <p:spPr>
          <a:xfrm>
            <a:off x="7510939" y="6490097"/>
            <a:ext cx="680085" cy="22860"/>
          </a:xfrm>
          <a:prstGeom prst="roundRect">
            <a:avLst>
              <a:gd name="adj" fmla="val 357045"/>
            </a:avLst>
          </a:prstGeom>
          <a:solidFill>
            <a:srgbClr val="6D4562"/>
          </a:solidFill>
          <a:ln/>
        </p:spPr>
        <p:txBody>
          <a:bodyPr/>
          <a:lstStyle/>
          <a:p>
            <a:endParaRPr lang="en-GB"/>
          </a:p>
        </p:txBody>
      </p:sp>
      <p:sp>
        <p:nvSpPr>
          <p:cNvPr id="30" name="Shape 28"/>
          <p:cNvSpPr/>
          <p:nvPr/>
        </p:nvSpPr>
        <p:spPr>
          <a:xfrm>
            <a:off x="7096601" y="6282928"/>
            <a:ext cx="437198" cy="437198"/>
          </a:xfrm>
          <a:prstGeom prst="roundRect">
            <a:avLst>
              <a:gd name="adj" fmla="val 18669"/>
            </a:avLst>
          </a:prstGeom>
          <a:solidFill>
            <a:srgbClr val="542C49"/>
          </a:solidFill>
          <a:ln w="7620">
            <a:solidFill>
              <a:srgbClr val="6D4562"/>
            </a:solidFill>
            <a:prstDash val="solid"/>
          </a:ln>
        </p:spPr>
        <p:txBody>
          <a:bodyPr/>
          <a:lstStyle/>
          <a:p>
            <a:endParaRPr lang="en-GB"/>
          </a:p>
        </p:txBody>
      </p:sp>
      <p:sp>
        <p:nvSpPr>
          <p:cNvPr id="31" name="Text 29"/>
          <p:cNvSpPr/>
          <p:nvPr/>
        </p:nvSpPr>
        <p:spPr>
          <a:xfrm>
            <a:off x="7234952" y="6371987"/>
            <a:ext cx="160377" cy="259080"/>
          </a:xfrm>
          <a:prstGeom prst="rect">
            <a:avLst/>
          </a:prstGeom>
          <a:noFill/>
          <a:ln/>
        </p:spPr>
        <p:txBody>
          <a:bodyPr wrap="none" lIns="0" tIns="0" rIns="0" bIns="0" rtlCol="0" anchor="t"/>
          <a:lstStyle/>
          <a:p>
            <a:pPr marL="0" indent="0" algn="ctr">
              <a:lnSpc>
                <a:spcPts val="2000"/>
              </a:lnSpc>
              <a:buNone/>
            </a:pPr>
            <a:r>
              <a:rPr lang="en-US" sz="2000" dirty="0">
                <a:solidFill>
                  <a:srgbClr val="DAD8E9"/>
                </a:solidFill>
                <a:latin typeface="Prompt Medium" pitchFamily="34" charset="0"/>
                <a:ea typeface="Prompt Medium" pitchFamily="34" charset="-122"/>
                <a:cs typeface="Prompt Medium" pitchFamily="34" charset="-120"/>
              </a:rPr>
              <a:t>6</a:t>
            </a:r>
            <a:endParaRPr lang="en-US" sz="2000" dirty="0"/>
          </a:p>
        </p:txBody>
      </p:sp>
      <p:sp>
        <p:nvSpPr>
          <p:cNvPr id="32" name="Text 30"/>
          <p:cNvSpPr/>
          <p:nvPr/>
        </p:nvSpPr>
        <p:spPr>
          <a:xfrm>
            <a:off x="8384024" y="6258639"/>
            <a:ext cx="2159198" cy="269915"/>
          </a:xfrm>
          <a:prstGeom prst="rect">
            <a:avLst/>
          </a:prstGeom>
          <a:noFill/>
          <a:ln/>
        </p:spPr>
        <p:txBody>
          <a:bodyPr wrap="none" lIns="0" tIns="0" rIns="0" bIns="0" rtlCol="0" anchor="t"/>
          <a:lstStyle/>
          <a:p>
            <a:pPr marL="0" indent="0" algn="l">
              <a:lnSpc>
                <a:spcPts val="2100"/>
              </a:lnSpc>
              <a:buNone/>
            </a:pPr>
            <a:r>
              <a:rPr lang="en-US" sz="1700" dirty="0">
                <a:solidFill>
                  <a:srgbClr val="DAD8E9"/>
                </a:solidFill>
                <a:latin typeface="Prompt Medium" pitchFamily="34" charset="0"/>
                <a:ea typeface="Prompt Medium" pitchFamily="34" charset="-122"/>
                <a:cs typeface="Prompt Medium" pitchFamily="34" charset="-120"/>
              </a:rPr>
              <a:t>Benchmarking</a:t>
            </a:r>
            <a:endParaRPr lang="en-US" sz="1700" dirty="0"/>
          </a:p>
        </p:txBody>
      </p:sp>
      <p:sp>
        <p:nvSpPr>
          <p:cNvPr id="33" name="Text 31"/>
          <p:cNvSpPr/>
          <p:nvPr/>
        </p:nvSpPr>
        <p:spPr>
          <a:xfrm>
            <a:off x="8384024" y="6645116"/>
            <a:ext cx="5566291" cy="621744"/>
          </a:xfrm>
          <a:prstGeom prst="rect">
            <a:avLst/>
          </a:prstGeom>
          <a:noFill/>
          <a:ln/>
        </p:spPr>
        <p:txBody>
          <a:bodyPr wrap="square" lIns="0" tIns="0" rIns="0" bIns="0" rtlCol="0" anchor="t"/>
          <a:lstStyle/>
          <a:p>
            <a:pPr marL="0" indent="0" algn="l">
              <a:lnSpc>
                <a:spcPts val="2400"/>
              </a:lnSpc>
              <a:buNone/>
            </a:pPr>
            <a:r>
              <a:rPr lang="en-US" sz="1700" dirty="0">
                <a:solidFill>
                  <a:srgbClr val="DAD8E9"/>
                </a:solidFill>
                <a:latin typeface="Mukta Light" pitchFamily="34" charset="0"/>
                <a:ea typeface="Mukta Light" pitchFamily="34" charset="-122"/>
                <a:cs typeface="Mukta Light" pitchFamily="34" charset="-120"/>
              </a:rPr>
              <a:t>The framework is benchmarked against existing IDS solutions for detection speed, accuracy, and resource efficiency in IoT environments.</a:t>
            </a:r>
            <a:endParaRPr lang="en-US" sz="1700" dirty="0"/>
          </a:p>
        </p:txBody>
      </p:sp>
      <p:sp>
        <p:nvSpPr>
          <p:cNvPr id="35" name="Slide Number Placeholder 34">
            <a:extLst>
              <a:ext uri="{FF2B5EF4-FFF2-40B4-BE49-F238E27FC236}">
                <a16:creationId xmlns:a16="http://schemas.microsoft.com/office/drawing/2014/main" id="{F59016B5-9097-9546-E2D0-42A3DA4DC4B5}"/>
              </a:ext>
            </a:extLst>
          </p:cNvPr>
          <p:cNvSpPr>
            <a:spLocks noGrp="1"/>
          </p:cNvSpPr>
          <p:nvPr>
            <p:ph type="sldNum" sz="quarter" idx="11"/>
          </p:nvPr>
        </p:nvSpPr>
        <p:spPr/>
        <p:txBody>
          <a:bodyPr/>
          <a:lstStyle/>
          <a:p>
            <a:fld id="{E3534682-61BD-471C-B96F-AB75D1C99445}" type="slidenum">
              <a:rPr lang="en-GB" smtClean="0"/>
              <a:pPr/>
              <a:t>9</a:t>
            </a:fld>
            <a:endParaRPr lang="en-GB" dirty="0"/>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 dockstate="right" visibility="0" width="438" row="5">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D11CEAD-F015-4D7C-B1D9-E1BDE6134BF6}">
  <we:reference id="wa200006067" version="1.0.0.5" store="en-GB" storeType="OMEX"/>
  <we:alternateReferences>
    <we:reference id="WA200006067" version="1.0.0.5" store="WA200006067" storeType="OMEX"/>
  </we:alternateReferences>
  <we:properties/>
  <we:bindings/>
  <we:snapshot xmlns:r="http://schemas.openxmlformats.org/officeDocument/2006/relationships"/>
  <we:extLst>
    <a:ext xmlns:a="http://schemas.openxmlformats.org/drawingml/2006/main" uri="{0858819E-0033-43BF-8937-05EC82904868}">
      <we:backgroundApp state="1" runtimeId=""/>
    </a:ext>
  </we:extLst>
</we:webextension>
</file>

<file path=ppt/webextensions/webextension2.xml><?xml version="1.0" encoding="utf-8"?>
<we:webextension xmlns:we="http://schemas.microsoft.com/office/webextensions/webextension/2010/11" id="{1836F6BE-FFA3-4D7D-BEC5-A852375BE7C0}">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766</TotalTime>
  <Words>4084</Words>
  <Application>Microsoft Office PowerPoint</Application>
  <PresentationFormat>Custom</PresentationFormat>
  <Paragraphs>362</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Prompt Medium</vt:lpstr>
      <vt:lpstr>Mukta Bold</vt:lpstr>
      <vt:lpstr>Mukta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KOO WAI KIT</cp:lastModifiedBy>
  <cp:revision>14</cp:revision>
  <cp:lastPrinted>2025-02-06T05:33:29Z</cp:lastPrinted>
  <dcterms:created xsi:type="dcterms:W3CDTF">2025-01-31T03:55:16Z</dcterms:created>
  <dcterms:modified xsi:type="dcterms:W3CDTF">2025-02-06T11:05:49Z</dcterms:modified>
</cp:coreProperties>
</file>